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4" r:id="rId5"/>
    <p:sldId id="286" r:id="rId6"/>
    <p:sldId id="287" r:id="rId7"/>
    <p:sldId id="285" r:id="rId8"/>
    <p:sldId id="297" r:id="rId9"/>
    <p:sldId id="261" r:id="rId10"/>
    <p:sldId id="298" r:id="rId11"/>
    <p:sldId id="262" r:id="rId12"/>
    <p:sldId id="300" r:id="rId13"/>
    <p:sldId id="301" r:id="rId14"/>
    <p:sldId id="302" r:id="rId15"/>
    <p:sldId id="288" r:id="rId16"/>
    <p:sldId id="299" r:id="rId17"/>
    <p:sldId id="303" r:id="rId18"/>
    <p:sldId id="290" r:id="rId19"/>
    <p:sldId id="289" r:id="rId20"/>
    <p:sldId id="304" r:id="rId21"/>
    <p:sldId id="296" r:id="rId22"/>
    <p:sldId id="294"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CE191-FC50-42F2-BD33-C918463A1127}" v="166" dt="2025-02-03T19:52:24.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899" autoAdjust="0"/>
  </p:normalViewPr>
  <p:slideViewPr>
    <p:cSldViewPr snapToGrid="0" snapToObjects="1" showGuides="1">
      <p:cViewPr varScale="1">
        <p:scale>
          <a:sx n="78" d="100"/>
          <a:sy n="78" d="100"/>
        </p:scale>
        <p:origin x="878" y="67"/>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2/4/2025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1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356853" y="2359742"/>
            <a:ext cx="4916742" cy="1174387"/>
          </a:xfrm>
        </p:spPr>
        <p:txBody>
          <a:bodyPr/>
          <a:lstStyle/>
          <a:p>
            <a:pPr>
              <a:lnSpc>
                <a:spcPct val="150000"/>
              </a:lnSpc>
            </a:pPr>
            <a:r>
              <a:rPr lang="en-US" sz="2800" dirty="0"/>
              <a:t>Amazon RDS Free Storage Space Alarm Setup</a:t>
            </a:r>
          </a:p>
        </p:txBody>
      </p:sp>
      <p:pic>
        <p:nvPicPr>
          <p:cNvPr id="7" name="Picture 6">
            <a:extLst>
              <a:ext uri="{FF2B5EF4-FFF2-40B4-BE49-F238E27FC236}">
                <a16:creationId xmlns:a16="http://schemas.microsoft.com/office/drawing/2014/main" id="{3E5B29D4-E744-7525-2B17-34EC2F940861}"/>
              </a:ext>
            </a:extLst>
          </p:cNvPr>
          <p:cNvPicPr>
            <a:picLocks noChangeAspect="1"/>
          </p:cNvPicPr>
          <p:nvPr/>
        </p:nvPicPr>
        <p:blipFill>
          <a:blip r:embed="rId2"/>
          <a:srcRect l="10298" r="11020"/>
          <a:stretch/>
        </p:blipFill>
        <p:spPr>
          <a:xfrm>
            <a:off x="7127184" y="1170039"/>
            <a:ext cx="3707963" cy="4197239"/>
          </a:xfrm>
          <a:prstGeom prst="rect">
            <a:avLst/>
          </a:prstGeom>
          <a:ln w="57150">
            <a:solidFill>
              <a:schemeClr val="bg1">
                <a:lumMod val="50000"/>
              </a:schemeClr>
            </a:solidFill>
          </a:ln>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2EF4A53-0171-AD89-5641-8859386E204A}"/>
              </a:ext>
            </a:extLst>
          </p:cNvPr>
          <p:cNvSpPr txBox="1"/>
          <p:nvPr/>
        </p:nvSpPr>
        <p:spPr>
          <a:xfrm>
            <a:off x="949261" y="885834"/>
            <a:ext cx="6096000" cy="369332"/>
          </a:xfrm>
          <a:prstGeom prst="rect">
            <a:avLst/>
          </a:prstGeom>
          <a:noFill/>
        </p:spPr>
        <p:txBody>
          <a:bodyPr wrap="square">
            <a:spAutoFit/>
          </a:bodyPr>
          <a:lstStyle/>
          <a:p>
            <a:r>
              <a:rPr lang="en-IN" b="1" dirty="0"/>
              <a:t>Connect to MySQL Workbench</a:t>
            </a:r>
          </a:p>
        </p:txBody>
      </p:sp>
      <p:sp>
        <p:nvSpPr>
          <p:cNvPr id="16" name="TextBox 15">
            <a:extLst>
              <a:ext uri="{FF2B5EF4-FFF2-40B4-BE49-F238E27FC236}">
                <a16:creationId xmlns:a16="http://schemas.microsoft.com/office/drawing/2014/main" id="{6A515242-E165-88E7-337B-C528FEFE6CD9}"/>
              </a:ext>
            </a:extLst>
          </p:cNvPr>
          <p:cNvSpPr txBox="1"/>
          <p:nvPr/>
        </p:nvSpPr>
        <p:spPr>
          <a:xfrm>
            <a:off x="978568" y="1324961"/>
            <a:ext cx="3031958" cy="523220"/>
          </a:xfrm>
          <a:prstGeom prst="rect">
            <a:avLst/>
          </a:prstGeom>
          <a:noFill/>
        </p:spPr>
        <p:txBody>
          <a:bodyPr wrap="square">
            <a:spAutoFit/>
          </a:bodyPr>
          <a:lstStyle/>
          <a:p>
            <a:r>
              <a:rPr lang="en-US" sz="1400" dirty="0"/>
              <a:t>1.Open </a:t>
            </a:r>
            <a:r>
              <a:rPr lang="en-US" sz="1400" b="1" dirty="0"/>
              <a:t>MySQL Workbench</a:t>
            </a:r>
          </a:p>
          <a:p>
            <a:r>
              <a:rPr lang="en-US" sz="1400" dirty="0"/>
              <a:t>Click </a:t>
            </a:r>
            <a:r>
              <a:rPr lang="en-US" sz="1400" b="1" dirty="0"/>
              <a:t>+</a:t>
            </a:r>
            <a:r>
              <a:rPr lang="en-US" sz="1400" dirty="0"/>
              <a:t> to create a </a:t>
            </a:r>
            <a:r>
              <a:rPr lang="en-US" sz="1400" b="1" dirty="0"/>
              <a:t>new connection</a:t>
            </a:r>
          </a:p>
        </p:txBody>
      </p:sp>
      <p:pic>
        <p:nvPicPr>
          <p:cNvPr id="20" name="Picture 19">
            <a:extLst>
              <a:ext uri="{FF2B5EF4-FFF2-40B4-BE49-F238E27FC236}">
                <a16:creationId xmlns:a16="http://schemas.microsoft.com/office/drawing/2014/main" id="{0FCA440B-49D6-880F-2CD6-574975045D7C}"/>
              </a:ext>
            </a:extLst>
          </p:cNvPr>
          <p:cNvPicPr>
            <a:picLocks noChangeAspect="1"/>
          </p:cNvPicPr>
          <p:nvPr/>
        </p:nvPicPr>
        <p:blipFill>
          <a:blip r:embed="rId2"/>
          <a:srcRect r="10807" b="29605"/>
          <a:stretch/>
        </p:blipFill>
        <p:spPr>
          <a:xfrm>
            <a:off x="1069672" y="1848181"/>
            <a:ext cx="3425714" cy="1520819"/>
          </a:xfrm>
          <a:prstGeom prst="rect">
            <a:avLst/>
          </a:prstGeom>
        </p:spPr>
      </p:pic>
      <p:pic>
        <p:nvPicPr>
          <p:cNvPr id="22" name="Picture 21">
            <a:extLst>
              <a:ext uri="{FF2B5EF4-FFF2-40B4-BE49-F238E27FC236}">
                <a16:creationId xmlns:a16="http://schemas.microsoft.com/office/drawing/2014/main" id="{250DFC5D-00FA-B7B5-3822-987D06281CFE}"/>
              </a:ext>
            </a:extLst>
          </p:cNvPr>
          <p:cNvPicPr>
            <a:picLocks noChangeAspect="1"/>
          </p:cNvPicPr>
          <p:nvPr/>
        </p:nvPicPr>
        <p:blipFill>
          <a:blip r:embed="rId3"/>
          <a:srcRect l="29262" t="20467" r="11479" b="20579"/>
          <a:stretch/>
        </p:blipFill>
        <p:spPr>
          <a:xfrm>
            <a:off x="4685899" y="1260232"/>
            <a:ext cx="3425714" cy="2108768"/>
          </a:xfrm>
          <a:prstGeom prst="rect">
            <a:avLst/>
          </a:prstGeom>
        </p:spPr>
      </p:pic>
      <p:pic>
        <p:nvPicPr>
          <p:cNvPr id="24" name="Picture 23">
            <a:extLst>
              <a:ext uri="{FF2B5EF4-FFF2-40B4-BE49-F238E27FC236}">
                <a16:creationId xmlns:a16="http://schemas.microsoft.com/office/drawing/2014/main" id="{AC00502F-7A53-DE0B-6ADD-B9F36BE718F9}"/>
              </a:ext>
            </a:extLst>
          </p:cNvPr>
          <p:cNvPicPr>
            <a:picLocks noChangeAspect="1"/>
          </p:cNvPicPr>
          <p:nvPr/>
        </p:nvPicPr>
        <p:blipFill>
          <a:blip r:embed="rId4"/>
          <a:srcRect l="24516" t="19320" r="24435" b="24731"/>
          <a:stretch/>
        </p:blipFill>
        <p:spPr>
          <a:xfrm>
            <a:off x="2239712" y="3642825"/>
            <a:ext cx="3315868" cy="2044227"/>
          </a:xfrm>
          <a:prstGeom prst="rect">
            <a:avLst/>
          </a:prstGeom>
        </p:spPr>
      </p:pic>
      <p:pic>
        <p:nvPicPr>
          <p:cNvPr id="26" name="Picture 25">
            <a:extLst>
              <a:ext uri="{FF2B5EF4-FFF2-40B4-BE49-F238E27FC236}">
                <a16:creationId xmlns:a16="http://schemas.microsoft.com/office/drawing/2014/main" id="{D57996BF-B9D2-3BF4-5676-D116EE415818}"/>
              </a:ext>
            </a:extLst>
          </p:cNvPr>
          <p:cNvPicPr>
            <a:picLocks noChangeAspect="1"/>
          </p:cNvPicPr>
          <p:nvPr/>
        </p:nvPicPr>
        <p:blipFill>
          <a:blip r:embed="rId5"/>
          <a:srcRect t="5448" r="13871" b="30896"/>
          <a:stretch/>
        </p:blipFill>
        <p:spPr>
          <a:xfrm>
            <a:off x="6018802" y="4099116"/>
            <a:ext cx="3705301" cy="1462580"/>
          </a:xfrm>
          <a:prstGeom prst="rect">
            <a:avLst/>
          </a:prstGeom>
        </p:spPr>
      </p:pic>
      <p:sp>
        <p:nvSpPr>
          <p:cNvPr id="28" name="TextBox 27">
            <a:extLst>
              <a:ext uri="{FF2B5EF4-FFF2-40B4-BE49-F238E27FC236}">
                <a16:creationId xmlns:a16="http://schemas.microsoft.com/office/drawing/2014/main" id="{281ED4DA-BA34-A60F-0C7B-F78526D63386}"/>
              </a:ext>
            </a:extLst>
          </p:cNvPr>
          <p:cNvSpPr txBox="1"/>
          <p:nvPr/>
        </p:nvSpPr>
        <p:spPr>
          <a:xfrm>
            <a:off x="8111613" y="1916092"/>
            <a:ext cx="3101819" cy="1384995"/>
          </a:xfrm>
          <a:prstGeom prst="rect">
            <a:avLst/>
          </a:prstGeom>
          <a:noFill/>
        </p:spPr>
        <p:txBody>
          <a:bodyPr wrap="square">
            <a:spAutoFit/>
          </a:bodyPr>
          <a:lstStyle/>
          <a:p>
            <a:r>
              <a:rPr lang="en-US" sz="1400" dirty="0"/>
              <a:t>2.</a:t>
            </a:r>
            <a:r>
              <a:rPr lang="en-US" sz="1400" b="1" dirty="0"/>
              <a:t>Enter the following:</a:t>
            </a:r>
          </a:p>
          <a:p>
            <a:r>
              <a:rPr lang="en-US" sz="1400" b="1" dirty="0"/>
              <a:t>Connection Name</a:t>
            </a:r>
            <a:r>
              <a:rPr lang="en-US" sz="1400" dirty="0"/>
              <a:t>: database-1</a:t>
            </a:r>
          </a:p>
          <a:p>
            <a:r>
              <a:rPr lang="en-US" sz="1400" b="1" dirty="0"/>
              <a:t>Hostname</a:t>
            </a:r>
            <a:r>
              <a:rPr lang="en-US" sz="1400" dirty="0"/>
              <a:t>: (Paste the RDS Endpoint)</a:t>
            </a:r>
          </a:p>
          <a:p>
            <a:r>
              <a:rPr lang="en-US" sz="1400" b="1" dirty="0"/>
              <a:t>Port:</a:t>
            </a:r>
            <a:r>
              <a:rPr lang="en-US" sz="1400" dirty="0"/>
              <a:t> 3306</a:t>
            </a:r>
          </a:p>
          <a:p>
            <a:r>
              <a:rPr lang="en-US" sz="1400" b="1" dirty="0"/>
              <a:t>Username</a:t>
            </a:r>
            <a:r>
              <a:rPr lang="en-US" sz="1400" dirty="0"/>
              <a:t>: admin</a:t>
            </a:r>
          </a:p>
          <a:p>
            <a:r>
              <a:rPr lang="en-US" sz="1400" b="1" dirty="0"/>
              <a:t>Password</a:t>
            </a:r>
            <a:r>
              <a:rPr lang="en-US" sz="1400" dirty="0"/>
              <a:t>: Store securely or enter manually</a:t>
            </a:r>
          </a:p>
        </p:txBody>
      </p:sp>
      <p:sp>
        <p:nvSpPr>
          <p:cNvPr id="30" name="TextBox 29">
            <a:extLst>
              <a:ext uri="{FF2B5EF4-FFF2-40B4-BE49-F238E27FC236}">
                <a16:creationId xmlns:a16="http://schemas.microsoft.com/office/drawing/2014/main" id="{85158098-0FF5-DAB5-7456-E797AFF8FB7C}"/>
              </a:ext>
            </a:extLst>
          </p:cNvPr>
          <p:cNvSpPr txBox="1"/>
          <p:nvPr/>
        </p:nvSpPr>
        <p:spPr>
          <a:xfrm>
            <a:off x="5555580" y="3717082"/>
            <a:ext cx="6096000" cy="307777"/>
          </a:xfrm>
          <a:prstGeom prst="rect">
            <a:avLst/>
          </a:prstGeom>
          <a:noFill/>
        </p:spPr>
        <p:txBody>
          <a:bodyPr wrap="square">
            <a:spAutoFit/>
          </a:bodyPr>
          <a:lstStyle/>
          <a:p>
            <a:r>
              <a:rPr lang="en-US" sz="1400" dirty="0"/>
              <a:t>3.Click </a:t>
            </a:r>
            <a:r>
              <a:rPr lang="en-US" sz="1400" b="1" dirty="0"/>
              <a:t>Test Connection </a:t>
            </a:r>
            <a:r>
              <a:rPr lang="en-US" sz="1400" dirty="0"/>
              <a:t>and Save</a:t>
            </a:r>
            <a:endParaRPr lang="en-IN" sz="1400" dirty="0"/>
          </a:p>
        </p:txBody>
      </p:sp>
    </p:spTree>
    <p:extLst>
      <p:ext uri="{BB962C8B-B14F-4D97-AF65-F5344CB8AC3E}">
        <p14:creationId xmlns:p14="http://schemas.microsoft.com/office/powerpoint/2010/main" val="1589919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795D804-288B-24C4-610C-FB31AE6EBCD1}"/>
              </a:ext>
            </a:extLst>
          </p:cNvPr>
          <p:cNvSpPr txBox="1"/>
          <p:nvPr/>
        </p:nvSpPr>
        <p:spPr>
          <a:xfrm>
            <a:off x="978569" y="1034534"/>
            <a:ext cx="6096000" cy="369332"/>
          </a:xfrm>
          <a:prstGeom prst="rect">
            <a:avLst/>
          </a:prstGeom>
          <a:noFill/>
        </p:spPr>
        <p:txBody>
          <a:bodyPr wrap="square">
            <a:spAutoFit/>
          </a:bodyPr>
          <a:lstStyle/>
          <a:p>
            <a:r>
              <a:rPr lang="en-IN" b="1" dirty="0"/>
              <a:t>Creating a Database</a:t>
            </a:r>
          </a:p>
        </p:txBody>
      </p:sp>
      <p:sp>
        <p:nvSpPr>
          <p:cNvPr id="22" name="TextBox 21">
            <a:extLst>
              <a:ext uri="{FF2B5EF4-FFF2-40B4-BE49-F238E27FC236}">
                <a16:creationId xmlns:a16="http://schemas.microsoft.com/office/drawing/2014/main" id="{C3D99E7D-C846-308F-69EF-6CCFE5C3BF6D}"/>
              </a:ext>
            </a:extLst>
          </p:cNvPr>
          <p:cNvSpPr txBox="1"/>
          <p:nvPr/>
        </p:nvSpPr>
        <p:spPr>
          <a:xfrm>
            <a:off x="978569" y="1473896"/>
            <a:ext cx="4026569" cy="523220"/>
          </a:xfrm>
          <a:prstGeom prst="rect">
            <a:avLst/>
          </a:prstGeom>
          <a:noFill/>
        </p:spPr>
        <p:txBody>
          <a:bodyPr wrap="square">
            <a:spAutoFit/>
          </a:bodyPr>
          <a:lstStyle/>
          <a:p>
            <a:r>
              <a:rPr lang="en-US" sz="1400" dirty="0"/>
              <a:t>1.Open the </a:t>
            </a:r>
            <a:r>
              <a:rPr lang="en-US" sz="1400" b="1" dirty="0"/>
              <a:t>SQL Editor </a:t>
            </a:r>
            <a:r>
              <a:rPr lang="en-US" sz="1400" dirty="0"/>
              <a:t>in </a:t>
            </a:r>
            <a:r>
              <a:rPr lang="en-US" sz="1400" b="1" dirty="0"/>
              <a:t>MySQL Workbench</a:t>
            </a:r>
          </a:p>
          <a:p>
            <a:r>
              <a:rPr lang="en-US" sz="1400" dirty="0"/>
              <a:t>Run the following SQL command:</a:t>
            </a:r>
            <a:endParaRPr lang="en-IN" sz="1400" dirty="0"/>
          </a:p>
        </p:txBody>
      </p:sp>
      <p:sp>
        <p:nvSpPr>
          <p:cNvPr id="23" name="Rectangle 22">
            <a:extLst>
              <a:ext uri="{FF2B5EF4-FFF2-40B4-BE49-F238E27FC236}">
                <a16:creationId xmlns:a16="http://schemas.microsoft.com/office/drawing/2014/main" id="{0BA9150D-F871-EAA1-F1F0-E0B4A8EDEA3B}"/>
              </a:ext>
            </a:extLst>
          </p:cNvPr>
          <p:cNvSpPr/>
          <p:nvPr/>
        </p:nvSpPr>
        <p:spPr>
          <a:xfrm>
            <a:off x="1106905" y="2078878"/>
            <a:ext cx="2327175" cy="547036"/>
          </a:xfrm>
          <a:prstGeom prst="rect">
            <a:avLst/>
          </a:prstGeom>
          <a:solidFill>
            <a:schemeClr val="bg2">
              <a:lumMod val="75000"/>
            </a:schemeClr>
          </a:solidFill>
          <a:effectLst>
            <a:outerShdw blurRad="50800" dist="38100" dir="10800000" algn="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CREATE SCHEMA `employee`;</a:t>
            </a:r>
          </a:p>
        </p:txBody>
      </p:sp>
      <p:pic>
        <p:nvPicPr>
          <p:cNvPr id="26" name="Picture 25">
            <a:extLst>
              <a:ext uri="{FF2B5EF4-FFF2-40B4-BE49-F238E27FC236}">
                <a16:creationId xmlns:a16="http://schemas.microsoft.com/office/drawing/2014/main" id="{6A64A31D-2025-8386-0872-5FCB14D09F98}"/>
              </a:ext>
            </a:extLst>
          </p:cNvPr>
          <p:cNvPicPr>
            <a:picLocks noChangeAspect="1"/>
          </p:cNvPicPr>
          <p:nvPr/>
        </p:nvPicPr>
        <p:blipFill>
          <a:blip r:embed="rId2"/>
          <a:srcRect r="24427" b="8647"/>
          <a:stretch/>
        </p:blipFill>
        <p:spPr>
          <a:xfrm>
            <a:off x="5005138" y="1773198"/>
            <a:ext cx="4639850" cy="3154846"/>
          </a:xfrm>
          <a:prstGeom prst="rect">
            <a:avLst/>
          </a:prstGeom>
        </p:spPr>
      </p:pic>
      <p:sp>
        <p:nvSpPr>
          <p:cNvPr id="28" name="TextBox 27">
            <a:extLst>
              <a:ext uri="{FF2B5EF4-FFF2-40B4-BE49-F238E27FC236}">
                <a16:creationId xmlns:a16="http://schemas.microsoft.com/office/drawing/2014/main" id="{326534E0-EC92-435B-8823-F5AE5E22181A}"/>
              </a:ext>
            </a:extLst>
          </p:cNvPr>
          <p:cNvSpPr txBox="1"/>
          <p:nvPr/>
        </p:nvSpPr>
        <p:spPr>
          <a:xfrm>
            <a:off x="980499" y="2744030"/>
            <a:ext cx="2699351" cy="523220"/>
          </a:xfrm>
          <a:prstGeom prst="rect">
            <a:avLst/>
          </a:prstGeom>
          <a:noFill/>
        </p:spPr>
        <p:txBody>
          <a:bodyPr wrap="square">
            <a:spAutoFit/>
          </a:bodyPr>
          <a:lstStyle/>
          <a:p>
            <a:r>
              <a:rPr lang="en-US" sz="1400" dirty="0"/>
              <a:t>2.Creating Tables</a:t>
            </a:r>
          </a:p>
          <a:p>
            <a:r>
              <a:rPr lang="en-US" sz="1400" dirty="0"/>
              <a:t>Define a table with </a:t>
            </a:r>
            <a:r>
              <a:rPr lang="en-US" sz="1400" b="1" dirty="0"/>
              <a:t>columns:</a:t>
            </a:r>
            <a:endParaRPr lang="en-IN" sz="1400" b="1" dirty="0"/>
          </a:p>
        </p:txBody>
      </p:sp>
      <p:sp>
        <p:nvSpPr>
          <p:cNvPr id="34" name="Rectangle 33">
            <a:extLst>
              <a:ext uri="{FF2B5EF4-FFF2-40B4-BE49-F238E27FC236}">
                <a16:creationId xmlns:a16="http://schemas.microsoft.com/office/drawing/2014/main" id="{8ED04141-F5A1-3754-E841-072565A18D91}"/>
              </a:ext>
            </a:extLst>
          </p:cNvPr>
          <p:cNvSpPr/>
          <p:nvPr/>
        </p:nvSpPr>
        <p:spPr>
          <a:xfrm>
            <a:off x="1106904" y="3304047"/>
            <a:ext cx="3677180" cy="1031701"/>
          </a:xfrm>
          <a:prstGeom prst="rect">
            <a:avLst/>
          </a:prstGeom>
          <a:solidFill>
            <a:schemeClr val="bg2">
              <a:lumMod val="75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CREATE TABLE `employee`.`EmployeeDetails` (</a:t>
            </a:r>
          </a:p>
          <a:p>
            <a:r>
              <a:rPr lang="en-US" sz="1400" dirty="0"/>
              <a:t>    `EmpId` INT AUTO_INCREMENT PRIMARY KEY,</a:t>
            </a:r>
          </a:p>
          <a:p>
            <a:r>
              <a:rPr lang="en-US" sz="1400" dirty="0"/>
              <a:t>    `FirstName` VARCHAR(10) NULL,</a:t>
            </a:r>
          </a:p>
          <a:p>
            <a:r>
              <a:rPr lang="en-US" sz="1400" dirty="0"/>
              <a:t>    `LastName`VARCHAR(10) NULL, `Salary` int null );</a:t>
            </a:r>
          </a:p>
        </p:txBody>
      </p:sp>
      <p:sp>
        <p:nvSpPr>
          <p:cNvPr id="36" name="TextBox 35">
            <a:extLst>
              <a:ext uri="{FF2B5EF4-FFF2-40B4-BE49-F238E27FC236}">
                <a16:creationId xmlns:a16="http://schemas.microsoft.com/office/drawing/2014/main" id="{8322DCE5-127C-86DD-E50C-9ED74602D478}"/>
              </a:ext>
            </a:extLst>
          </p:cNvPr>
          <p:cNvSpPr txBox="1"/>
          <p:nvPr/>
        </p:nvSpPr>
        <p:spPr>
          <a:xfrm>
            <a:off x="980499" y="4394999"/>
            <a:ext cx="3677179" cy="307777"/>
          </a:xfrm>
          <a:prstGeom prst="rect">
            <a:avLst/>
          </a:prstGeom>
          <a:noFill/>
        </p:spPr>
        <p:txBody>
          <a:bodyPr wrap="square">
            <a:spAutoFit/>
          </a:bodyPr>
          <a:lstStyle/>
          <a:p>
            <a:r>
              <a:rPr lang="en-US" sz="1400" dirty="0"/>
              <a:t>3.Insert rows into the table:</a:t>
            </a:r>
            <a:endParaRPr lang="en-IN" sz="1400" dirty="0"/>
          </a:p>
        </p:txBody>
      </p:sp>
      <p:sp>
        <p:nvSpPr>
          <p:cNvPr id="39" name="Rectangle 38">
            <a:extLst>
              <a:ext uri="{FF2B5EF4-FFF2-40B4-BE49-F238E27FC236}">
                <a16:creationId xmlns:a16="http://schemas.microsoft.com/office/drawing/2014/main" id="{EAF53AA5-1C76-7409-39C6-819F633B9EC2}"/>
              </a:ext>
            </a:extLst>
          </p:cNvPr>
          <p:cNvSpPr/>
          <p:nvPr/>
        </p:nvSpPr>
        <p:spPr>
          <a:xfrm>
            <a:off x="1106905" y="4772806"/>
            <a:ext cx="3677179" cy="790314"/>
          </a:xfrm>
          <a:prstGeom prst="rect">
            <a:avLst/>
          </a:prstGeom>
          <a:solidFill>
            <a:schemeClr val="bg2">
              <a:lumMod val="75000"/>
            </a:schemeClr>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t>INSERT INTO `employee`.`EmployeeDetails` (`EmpId`,`FirstName`,`LastName`,`Salary`) VALUES</a:t>
            </a:r>
          </a:p>
          <a:p>
            <a:r>
              <a:rPr lang="en-US" sz="1400" dirty="0"/>
              <a:t>(‘1’, ‘Deekshitha’,’Gaddam’,’20000’);</a:t>
            </a:r>
          </a:p>
        </p:txBody>
      </p:sp>
      <p:sp>
        <p:nvSpPr>
          <p:cNvPr id="41" name="TextBox 40">
            <a:extLst>
              <a:ext uri="{FF2B5EF4-FFF2-40B4-BE49-F238E27FC236}">
                <a16:creationId xmlns:a16="http://schemas.microsoft.com/office/drawing/2014/main" id="{2C52993C-4317-B224-C402-26E000A5BA5A}"/>
              </a:ext>
            </a:extLst>
          </p:cNvPr>
          <p:cNvSpPr txBox="1"/>
          <p:nvPr/>
        </p:nvSpPr>
        <p:spPr>
          <a:xfrm>
            <a:off x="5537200" y="1142256"/>
            <a:ext cx="6096000" cy="523220"/>
          </a:xfrm>
          <a:prstGeom prst="rect">
            <a:avLst/>
          </a:prstGeom>
          <a:noFill/>
        </p:spPr>
        <p:txBody>
          <a:bodyPr wrap="square">
            <a:spAutoFit/>
          </a:bodyPr>
          <a:lstStyle/>
          <a:p>
            <a:r>
              <a:rPr lang="en-US" sz="1400" dirty="0"/>
              <a:t>Successfully connected </a:t>
            </a:r>
            <a:r>
              <a:rPr lang="en-US" sz="1400" b="1" dirty="0"/>
              <a:t>AWS RDS MySQL </a:t>
            </a:r>
            <a:r>
              <a:rPr lang="en-US" sz="1400" dirty="0"/>
              <a:t>to </a:t>
            </a:r>
            <a:r>
              <a:rPr lang="en-US" sz="1400" b="1" dirty="0"/>
              <a:t>MySQL Workbench</a:t>
            </a:r>
          </a:p>
          <a:p>
            <a:r>
              <a:rPr lang="en-US" sz="1400" dirty="0"/>
              <a:t>Created a </a:t>
            </a:r>
            <a:r>
              <a:rPr lang="en-US" sz="1400" b="1" dirty="0"/>
              <a:t>database, table, </a:t>
            </a:r>
            <a:r>
              <a:rPr lang="en-US" sz="1400" dirty="0"/>
              <a:t>and </a:t>
            </a:r>
            <a:r>
              <a:rPr lang="en-US" sz="1400" b="1" dirty="0"/>
              <a:t>inserted data</a:t>
            </a:r>
            <a:endParaRPr lang="en-IN" sz="1400" b="1" dirty="0"/>
          </a:p>
        </p:txBody>
      </p:sp>
      <p:pic>
        <p:nvPicPr>
          <p:cNvPr id="43" name="Picture 42">
            <a:extLst>
              <a:ext uri="{FF2B5EF4-FFF2-40B4-BE49-F238E27FC236}">
                <a16:creationId xmlns:a16="http://schemas.microsoft.com/office/drawing/2014/main" id="{7948DC62-2218-1B3B-E7CA-315F2584814A}"/>
              </a:ext>
            </a:extLst>
          </p:cNvPr>
          <p:cNvPicPr>
            <a:picLocks noChangeAspect="1"/>
          </p:cNvPicPr>
          <p:nvPr/>
        </p:nvPicPr>
        <p:blipFill>
          <a:blip r:embed="rId3"/>
          <a:srcRect t="11704" r="43109" b="49179"/>
          <a:stretch/>
        </p:blipFill>
        <p:spPr>
          <a:xfrm>
            <a:off x="7074568" y="2918748"/>
            <a:ext cx="3895707" cy="13942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48446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12</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Presentation title</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20XX</a:t>
            </a:r>
          </a:p>
        </p:txBody>
      </p:sp>
      <p:sp>
        <p:nvSpPr>
          <p:cNvPr id="16" name="TextBox 15">
            <a:extLst>
              <a:ext uri="{FF2B5EF4-FFF2-40B4-BE49-F238E27FC236}">
                <a16:creationId xmlns:a16="http://schemas.microsoft.com/office/drawing/2014/main" id="{F330FDB9-5006-F4FD-B53E-720AF09279EF}"/>
              </a:ext>
            </a:extLst>
          </p:cNvPr>
          <p:cNvSpPr txBox="1"/>
          <p:nvPr/>
        </p:nvSpPr>
        <p:spPr>
          <a:xfrm>
            <a:off x="6285991" y="1068631"/>
            <a:ext cx="3034465" cy="3662541"/>
          </a:xfrm>
          <a:prstGeom prst="rect">
            <a:avLst/>
          </a:prstGeom>
          <a:noFill/>
        </p:spPr>
        <p:txBody>
          <a:bodyPr wrap="square">
            <a:spAutoFit/>
          </a:bodyPr>
          <a:lstStyle/>
          <a:p>
            <a:r>
              <a:rPr lang="en-US" dirty="0"/>
              <a:t> </a:t>
            </a:r>
            <a:endParaRPr lang="en-US" sz="1600" b="1" dirty="0"/>
          </a:p>
          <a:p>
            <a:r>
              <a:rPr lang="en-US" sz="1400" dirty="0"/>
              <a:t>1.Navigate to the </a:t>
            </a:r>
            <a:r>
              <a:rPr lang="en-US" sz="1400" b="1" dirty="0"/>
              <a:t>CloudWatch service</a:t>
            </a:r>
            <a:r>
              <a:rPr lang="en-US" sz="1400" dirty="0"/>
              <a:t>.</a:t>
            </a:r>
          </a:p>
          <a:p>
            <a:r>
              <a:rPr lang="en-US" sz="1400" dirty="0"/>
              <a:t>Select </a:t>
            </a:r>
            <a:r>
              <a:rPr lang="en-US" sz="1400" b="1" dirty="0"/>
              <a:t>Alarms</a:t>
            </a:r>
            <a:r>
              <a:rPr lang="en-US" sz="1400" dirty="0"/>
              <a:t> in the Navigation Pane</a:t>
            </a:r>
          </a:p>
          <a:p>
            <a:r>
              <a:rPr lang="en-US" sz="1400" dirty="0"/>
              <a:t>Click on </a:t>
            </a:r>
            <a:r>
              <a:rPr lang="en-US" sz="1400" b="1" dirty="0"/>
              <a:t>“Alarms” </a:t>
            </a:r>
            <a:r>
              <a:rPr lang="en-US" sz="1400" dirty="0"/>
              <a:t>in the left panel.</a:t>
            </a:r>
          </a:p>
          <a:p>
            <a:endParaRPr lang="en-US" sz="1400" dirty="0"/>
          </a:p>
          <a:p>
            <a:endParaRPr lang="en-US" sz="1400" dirty="0"/>
          </a:p>
          <a:p>
            <a:endParaRPr lang="en-US" sz="1400" dirty="0"/>
          </a:p>
          <a:p>
            <a:endParaRPr lang="en-US" sz="1400" dirty="0"/>
          </a:p>
          <a:p>
            <a:endParaRPr lang="en-US" sz="1400" dirty="0"/>
          </a:p>
          <a:p>
            <a:endParaRPr lang="en-US" sz="1400" b="1" dirty="0"/>
          </a:p>
          <a:p>
            <a:endParaRPr lang="en-US" sz="1400" b="1" dirty="0"/>
          </a:p>
          <a:p>
            <a:endParaRPr lang="en-US" sz="1400" b="1" dirty="0"/>
          </a:p>
          <a:p>
            <a:endParaRPr lang="en-US" sz="1400" dirty="0"/>
          </a:p>
          <a:p>
            <a:endParaRPr lang="en-US" sz="1400" b="1" dirty="0"/>
          </a:p>
          <a:p>
            <a:endParaRPr lang="en-US" sz="1400" dirty="0"/>
          </a:p>
          <a:p>
            <a:endParaRPr lang="en-US" dirty="0"/>
          </a:p>
        </p:txBody>
      </p:sp>
      <p:sp>
        <p:nvSpPr>
          <p:cNvPr id="18" name="TextBox 17">
            <a:extLst>
              <a:ext uri="{FF2B5EF4-FFF2-40B4-BE49-F238E27FC236}">
                <a16:creationId xmlns:a16="http://schemas.microsoft.com/office/drawing/2014/main" id="{6C0D055F-56F6-9BFE-9E62-E230884ADD1F}"/>
              </a:ext>
            </a:extLst>
          </p:cNvPr>
          <p:cNvSpPr txBox="1"/>
          <p:nvPr/>
        </p:nvSpPr>
        <p:spPr>
          <a:xfrm>
            <a:off x="949960" y="883965"/>
            <a:ext cx="6101080" cy="369332"/>
          </a:xfrm>
          <a:prstGeom prst="rect">
            <a:avLst/>
          </a:prstGeom>
          <a:noFill/>
        </p:spPr>
        <p:txBody>
          <a:bodyPr wrap="square">
            <a:spAutoFit/>
          </a:bodyPr>
          <a:lstStyle/>
          <a:p>
            <a:r>
              <a:rPr lang="en-US" b="1" dirty="0"/>
              <a:t>Steps to Create an RDS Free Storage Space Alarm</a:t>
            </a:r>
            <a:endParaRPr lang="en-IN" b="1" dirty="0"/>
          </a:p>
        </p:txBody>
      </p:sp>
      <p:pic>
        <p:nvPicPr>
          <p:cNvPr id="20" name="Picture 19">
            <a:extLst>
              <a:ext uri="{FF2B5EF4-FFF2-40B4-BE49-F238E27FC236}">
                <a16:creationId xmlns:a16="http://schemas.microsoft.com/office/drawing/2014/main" id="{9EAC597D-C93F-6590-0F04-5E9259B69F05}"/>
              </a:ext>
            </a:extLst>
          </p:cNvPr>
          <p:cNvPicPr>
            <a:picLocks noChangeAspect="1"/>
          </p:cNvPicPr>
          <p:nvPr/>
        </p:nvPicPr>
        <p:blipFill>
          <a:blip r:embed="rId2"/>
          <a:srcRect t="23163" r="2417" b="28405"/>
          <a:stretch/>
        </p:blipFill>
        <p:spPr>
          <a:xfrm>
            <a:off x="1021080" y="1364962"/>
            <a:ext cx="5129095" cy="1406474"/>
          </a:xfrm>
          <a:prstGeom prst="rect">
            <a:avLst/>
          </a:prstGeom>
        </p:spPr>
      </p:pic>
      <p:pic>
        <p:nvPicPr>
          <p:cNvPr id="22" name="Picture 21">
            <a:extLst>
              <a:ext uri="{FF2B5EF4-FFF2-40B4-BE49-F238E27FC236}">
                <a16:creationId xmlns:a16="http://schemas.microsoft.com/office/drawing/2014/main" id="{76FD8522-47BA-70E8-B6EB-BC1FFC107EAC}"/>
              </a:ext>
            </a:extLst>
          </p:cNvPr>
          <p:cNvPicPr>
            <a:picLocks noChangeAspect="1"/>
          </p:cNvPicPr>
          <p:nvPr/>
        </p:nvPicPr>
        <p:blipFill>
          <a:blip r:embed="rId3"/>
          <a:srcRect t="22751" r="1500" b="42518"/>
          <a:stretch/>
        </p:blipFill>
        <p:spPr>
          <a:xfrm>
            <a:off x="1021080" y="3140251"/>
            <a:ext cx="5129095" cy="1017281"/>
          </a:xfrm>
          <a:prstGeom prst="rect">
            <a:avLst/>
          </a:prstGeom>
        </p:spPr>
      </p:pic>
      <p:pic>
        <p:nvPicPr>
          <p:cNvPr id="24" name="Picture 23">
            <a:extLst>
              <a:ext uri="{FF2B5EF4-FFF2-40B4-BE49-F238E27FC236}">
                <a16:creationId xmlns:a16="http://schemas.microsoft.com/office/drawing/2014/main" id="{49C935AC-1EB3-20FB-73B0-98836695D0FB}"/>
              </a:ext>
            </a:extLst>
          </p:cNvPr>
          <p:cNvPicPr>
            <a:picLocks noChangeAspect="1"/>
          </p:cNvPicPr>
          <p:nvPr/>
        </p:nvPicPr>
        <p:blipFill>
          <a:blip r:embed="rId4"/>
          <a:srcRect l="916" t="22751" r="1751" b="38370"/>
          <a:stretch/>
        </p:blipFill>
        <p:spPr>
          <a:xfrm>
            <a:off x="1012221" y="4549212"/>
            <a:ext cx="5111541" cy="1148487"/>
          </a:xfrm>
          <a:prstGeom prst="rect">
            <a:avLst/>
          </a:prstGeom>
        </p:spPr>
      </p:pic>
      <p:pic>
        <p:nvPicPr>
          <p:cNvPr id="26" name="Picture 25">
            <a:extLst>
              <a:ext uri="{FF2B5EF4-FFF2-40B4-BE49-F238E27FC236}">
                <a16:creationId xmlns:a16="http://schemas.microsoft.com/office/drawing/2014/main" id="{17EA42C2-882E-8DB9-AAC7-2F2C9E4E1ACE}"/>
              </a:ext>
            </a:extLst>
          </p:cNvPr>
          <p:cNvPicPr>
            <a:picLocks noChangeAspect="1"/>
          </p:cNvPicPr>
          <p:nvPr/>
        </p:nvPicPr>
        <p:blipFill>
          <a:blip r:embed="rId5"/>
          <a:srcRect l="4084" t="16000" r="4000" b="7704"/>
          <a:stretch/>
        </p:blipFill>
        <p:spPr>
          <a:xfrm>
            <a:off x="6340166" y="3525770"/>
            <a:ext cx="4624033" cy="2159000"/>
          </a:xfrm>
          <a:prstGeom prst="rect">
            <a:avLst/>
          </a:prstGeom>
        </p:spPr>
      </p:pic>
      <p:sp>
        <p:nvSpPr>
          <p:cNvPr id="28" name="TextBox 27">
            <a:extLst>
              <a:ext uri="{FF2B5EF4-FFF2-40B4-BE49-F238E27FC236}">
                <a16:creationId xmlns:a16="http://schemas.microsoft.com/office/drawing/2014/main" id="{397AD3EC-9E01-B275-AA66-35A05FE64305}"/>
              </a:ext>
            </a:extLst>
          </p:cNvPr>
          <p:cNvSpPr txBox="1"/>
          <p:nvPr/>
        </p:nvSpPr>
        <p:spPr>
          <a:xfrm>
            <a:off x="1018787" y="2797212"/>
            <a:ext cx="5077213" cy="307777"/>
          </a:xfrm>
          <a:prstGeom prst="rect">
            <a:avLst/>
          </a:prstGeom>
          <a:noFill/>
        </p:spPr>
        <p:txBody>
          <a:bodyPr wrap="square">
            <a:spAutoFit/>
          </a:bodyPr>
          <a:lstStyle/>
          <a:p>
            <a:r>
              <a:rPr lang="en-IN" sz="1400" dirty="0"/>
              <a:t>2.Select </a:t>
            </a:r>
            <a:r>
              <a:rPr lang="en-IN" sz="1400" b="1" dirty="0"/>
              <a:t>“Create Alarm.”</a:t>
            </a:r>
          </a:p>
        </p:txBody>
      </p:sp>
      <p:sp>
        <p:nvSpPr>
          <p:cNvPr id="30" name="Content Placeholder 29">
            <a:extLst>
              <a:ext uri="{FF2B5EF4-FFF2-40B4-BE49-F238E27FC236}">
                <a16:creationId xmlns:a16="http://schemas.microsoft.com/office/drawing/2014/main" id="{30E624EA-2F00-7D7B-38DB-3A6303DB41EB}"/>
              </a:ext>
            </a:extLst>
          </p:cNvPr>
          <p:cNvSpPr>
            <a:spLocks noGrp="1"/>
          </p:cNvSpPr>
          <p:nvPr>
            <p:ph idx="1"/>
          </p:nvPr>
        </p:nvSpPr>
        <p:spPr>
          <a:xfrm>
            <a:off x="1021080" y="4209084"/>
            <a:ext cx="2340864" cy="585216"/>
          </a:xfrm>
        </p:spPr>
        <p:txBody>
          <a:bodyPr/>
          <a:lstStyle/>
          <a:p>
            <a:r>
              <a:rPr lang="en-US" sz="1400" dirty="0"/>
              <a:t>3.Click </a:t>
            </a:r>
            <a:r>
              <a:rPr lang="en-US" sz="1400" b="1" dirty="0"/>
              <a:t>“Select metric.”</a:t>
            </a:r>
          </a:p>
          <a:p>
            <a:endParaRPr lang="en-US" dirty="0"/>
          </a:p>
        </p:txBody>
      </p:sp>
      <p:sp>
        <p:nvSpPr>
          <p:cNvPr id="32" name="TextBox 31">
            <a:extLst>
              <a:ext uri="{FF2B5EF4-FFF2-40B4-BE49-F238E27FC236}">
                <a16:creationId xmlns:a16="http://schemas.microsoft.com/office/drawing/2014/main" id="{475ED9C9-E557-68D6-05BB-1C651606751A}"/>
              </a:ext>
            </a:extLst>
          </p:cNvPr>
          <p:cNvSpPr txBox="1"/>
          <p:nvPr/>
        </p:nvSpPr>
        <p:spPr>
          <a:xfrm>
            <a:off x="6340166" y="3173252"/>
            <a:ext cx="6101080" cy="307777"/>
          </a:xfrm>
          <a:prstGeom prst="rect">
            <a:avLst/>
          </a:prstGeom>
          <a:noFill/>
        </p:spPr>
        <p:txBody>
          <a:bodyPr wrap="square">
            <a:spAutoFit/>
          </a:bodyPr>
          <a:lstStyle/>
          <a:p>
            <a:r>
              <a:rPr lang="en-IN" sz="1400" dirty="0"/>
              <a:t>4.Select </a:t>
            </a:r>
            <a:r>
              <a:rPr lang="en-IN" sz="1400" b="1" dirty="0"/>
              <a:t>RDS Metrics</a:t>
            </a:r>
          </a:p>
        </p:txBody>
      </p:sp>
    </p:spTree>
    <p:extLst>
      <p:ext uri="{BB962C8B-B14F-4D97-AF65-F5344CB8AC3E}">
        <p14:creationId xmlns:p14="http://schemas.microsoft.com/office/powerpoint/2010/main" val="61328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D3BDA5A-7E41-8CB6-6D2A-346680211FF7}"/>
              </a:ext>
            </a:extLst>
          </p:cNvPr>
          <p:cNvSpPr>
            <a:spLocks noGrp="1"/>
          </p:cNvSpPr>
          <p:nvPr>
            <p:ph idx="1"/>
          </p:nvPr>
        </p:nvSpPr>
        <p:spPr>
          <a:xfrm>
            <a:off x="1104003" y="1060115"/>
            <a:ext cx="4579167" cy="4669354"/>
          </a:xfrm>
        </p:spPr>
        <p:txBody>
          <a:bodyPr/>
          <a:lstStyle/>
          <a:p>
            <a:r>
              <a:rPr lang="en-US" sz="1400" dirty="0"/>
              <a:t>5.Navigate to </a:t>
            </a:r>
            <a:r>
              <a:rPr lang="en-US" sz="1400" b="1" dirty="0"/>
              <a:t>“Per-Database Metrics” </a:t>
            </a:r>
            <a:r>
              <a:rPr lang="en-US" sz="1400" dirty="0"/>
              <a:t>under RDS Metrics</a:t>
            </a:r>
          </a:p>
          <a:p>
            <a:r>
              <a:rPr lang="en-US" sz="1400" dirty="0"/>
              <a:t>Find the database using </a:t>
            </a:r>
            <a:r>
              <a:rPr lang="en-US" sz="1400" b="1" dirty="0"/>
              <a:t>DBInstanceIdentifier</a:t>
            </a:r>
            <a:r>
              <a:rPr lang="en-US" sz="1400" dirty="0"/>
              <a: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6.Select the metric </a:t>
            </a:r>
            <a:r>
              <a:rPr lang="en-US" sz="1400" b="1" dirty="0"/>
              <a:t>FreeStorageSpace.</a:t>
            </a:r>
          </a:p>
          <a:p>
            <a:endParaRPr lang="en-US" sz="1400" dirty="0"/>
          </a:p>
          <a:p>
            <a:endParaRPr lang="en-IN" dirty="0"/>
          </a:p>
        </p:txBody>
      </p:sp>
      <p:sp>
        <p:nvSpPr>
          <p:cNvPr id="6" name="Date Placeholder 5">
            <a:extLst>
              <a:ext uri="{FF2B5EF4-FFF2-40B4-BE49-F238E27FC236}">
                <a16:creationId xmlns:a16="http://schemas.microsoft.com/office/drawing/2014/main" id="{B925826E-1F60-62A3-C4CC-FBD56AA84551}"/>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3477FD66-4DDC-30D6-E1CE-77E6FA7FE128}"/>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F24A1AFF-2D24-78B6-CECA-C72D7AF7D877}"/>
              </a:ext>
            </a:extLst>
          </p:cNvPr>
          <p:cNvSpPr>
            <a:spLocks noGrp="1"/>
          </p:cNvSpPr>
          <p:nvPr>
            <p:ph type="sldNum" sz="quarter" idx="18"/>
          </p:nvPr>
        </p:nvSpPr>
        <p:spPr/>
        <p:txBody>
          <a:bodyPr/>
          <a:lstStyle/>
          <a:p>
            <a:fld id="{8D0AFDD5-844D-364D-8AEC-50CF4D36D55D}" type="slidenum">
              <a:rPr lang="en-US" noProof="0" smtClean="0"/>
              <a:pPr/>
              <a:t>13</a:t>
            </a:fld>
            <a:endParaRPr lang="en-US" noProof="0"/>
          </a:p>
        </p:txBody>
      </p:sp>
      <p:pic>
        <p:nvPicPr>
          <p:cNvPr id="12" name="Picture 11">
            <a:extLst>
              <a:ext uri="{FF2B5EF4-FFF2-40B4-BE49-F238E27FC236}">
                <a16:creationId xmlns:a16="http://schemas.microsoft.com/office/drawing/2014/main" id="{ABDE6A20-C716-EEC5-36F0-510D7473DE31}"/>
              </a:ext>
            </a:extLst>
          </p:cNvPr>
          <p:cNvPicPr>
            <a:picLocks noChangeAspect="1"/>
          </p:cNvPicPr>
          <p:nvPr/>
        </p:nvPicPr>
        <p:blipFill>
          <a:blip r:embed="rId2"/>
          <a:srcRect l="3917" t="15458" r="4416" b="21481"/>
          <a:stretch/>
        </p:blipFill>
        <p:spPr>
          <a:xfrm>
            <a:off x="1203960" y="1592550"/>
            <a:ext cx="4375744" cy="1693246"/>
          </a:xfrm>
          <a:prstGeom prst="rect">
            <a:avLst/>
          </a:prstGeom>
        </p:spPr>
      </p:pic>
      <p:pic>
        <p:nvPicPr>
          <p:cNvPr id="14" name="Picture 13">
            <a:extLst>
              <a:ext uri="{FF2B5EF4-FFF2-40B4-BE49-F238E27FC236}">
                <a16:creationId xmlns:a16="http://schemas.microsoft.com/office/drawing/2014/main" id="{0DE5296D-B8C4-72C1-5266-7180DCFCD9A2}"/>
              </a:ext>
            </a:extLst>
          </p:cNvPr>
          <p:cNvPicPr>
            <a:picLocks noChangeAspect="1"/>
          </p:cNvPicPr>
          <p:nvPr/>
        </p:nvPicPr>
        <p:blipFill>
          <a:blip r:embed="rId3"/>
          <a:srcRect l="3987" t="15458" r="4020" b="8017"/>
          <a:stretch/>
        </p:blipFill>
        <p:spPr>
          <a:xfrm>
            <a:off x="1203960" y="3710717"/>
            <a:ext cx="4042240" cy="1891430"/>
          </a:xfrm>
          <a:prstGeom prst="rect">
            <a:avLst/>
          </a:prstGeom>
        </p:spPr>
      </p:pic>
      <p:sp>
        <p:nvSpPr>
          <p:cNvPr id="16" name="TextBox 15">
            <a:extLst>
              <a:ext uri="{FF2B5EF4-FFF2-40B4-BE49-F238E27FC236}">
                <a16:creationId xmlns:a16="http://schemas.microsoft.com/office/drawing/2014/main" id="{D431B79A-E08D-8645-CD3A-EACC18629A4C}"/>
              </a:ext>
            </a:extLst>
          </p:cNvPr>
          <p:cNvSpPr txBox="1"/>
          <p:nvPr/>
        </p:nvSpPr>
        <p:spPr>
          <a:xfrm>
            <a:off x="5683170" y="1274702"/>
            <a:ext cx="6099858" cy="954107"/>
          </a:xfrm>
          <a:prstGeom prst="rect">
            <a:avLst/>
          </a:prstGeom>
          <a:noFill/>
        </p:spPr>
        <p:txBody>
          <a:bodyPr wrap="square">
            <a:spAutoFit/>
          </a:bodyPr>
          <a:lstStyle/>
          <a:p>
            <a:r>
              <a:rPr lang="en-US" sz="1400" dirty="0"/>
              <a:t>7.Define </a:t>
            </a:r>
            <a:r>
              <a:rPr lang="en-US" sz="1400" b="1" dirty="0"/>
              <a:t>Alarm Conditions</a:t>
            </a:r>
          </a:p>
          <a:p>
            <a:r>
              <a:rPr lang="en-US" sz="1400" dirty="0"/>
              <a:t>Set the </a:t>
            </a:r>
            <a:r>
              <a:rPr lang="en-US" sz="1400" b="1" dirty="0"/>
              <a:t>threshold</a:t>
            </a:r>
            <a:r>
              <a:rPr lang="en-US" sz="1400" dirty="0"/>
              <a:t> for </a:t>
            </a:r>
            <a:r>
              <a:rPr lang="en-US" sz="1400" b="1" dirty="0"/>
              <a:t>free storage space </a:t>
            </a:r>
            <a:r>
              <a:rPr lang="en-US" sz="1400" dirty="0"/>
              <a:t>(e.g., below 1GB).</a:t>
            </a:r>
          </a:p>
          <a:p>
            <a:r>
              <a:rPr lang="en-US" sz="1400" dirty="0"/>
              <a:t>Choose a </a:t>
            </a:r>
            <a:r>
              <a:rPr lang="en-US" sz="1400" b="1" dirty="0"/>
              <a:t>period</a:t>
            </a:r>
            <a:r>
              <a:rPr lang="en-US" sz="1400" dirty="0"/>
              <a:t> and data aggregation method (e.g., average over 1 minutes).</a:t>
            </a:r>
          </a:p>
          <a:p>
            <a:endParaRPr lang="en-US" sz="1400" dirty="0"/>
          </a:p>
        </p:txBody>
      </p:sp>
      <p:pic>
        <p:nvPicPr>
          <p:cNvPr id="18" name="Picture 17">
            <a:extLst>
              <a:ext uri="{FF2B5EF4-FFF2-40B4-BE49-F238E27FC236}">
                <a16:creationId xmlns:a16="http://schemas.microsoft.com/office/drawing/2014/main" id="{85D73C54-5204-5965-8BF4-8B64BCE2BA49}"/>
              </a:ext>
            </a:extLst>
          </p:cNvPr>
          <p:cNvPicPr>
            <a:picLocks noChangeAspect="1"/>
          </p:cNvPicPr>
          <p:nvPr/>
        </p:nvPicPr>
        <p:blipFill>
          <a:blip r:embed="rId4"/>
          <a:srcRect t="27680" r="3354" b="10211"/>
          <a:stretch/>
        </p:blipFill>
        <p:spPr>
          <a:xfrm>
            <a:off x="5783127" y="2009238"/>
            <a:ext cx="4706808" cy="1701479"/>
          </a:xfrm>
          <a:prstGeom prst="rect">
            <a:avLst/>
          </a:prstGeom>
        </p:spPr>
      </p:pic>
      <p:pic>
        <p:nvPicPr>
          <p:cNvPr id="20" name="Picture 19">
            <a:extLst>
              <a:ext uri="{FF2B5EF4-FFF2-40B4-BE49-F238E27FC236}">
                <a16:creationId xmlns:a16="http://schemas.microsoft.com/office/drawing/2014/main" id="{47E8F29B-8187-F1C7-DF11-03E01EE7FDD5}"/>
              </a:ext>
            </a:extLst>
          </p:cNvPr>
          <p:cNvPicPr>
            <a:picLocks noChangeAspect="1"/>
          </p:cNvPicPr>
          <p:nvPr/>
        </p:nvPicPr>
        <p:blipFill>
          <a:blip r:embed="rId5"/>
          <a:srcRect l="20411" t="31165" r="3354" b="9873"/>
          <a:stretch/>
        </p:blipFill>
        <p:spPr>
          <a:xfrm>
            <a:off x="5917210" y="3815617"/>
            <a:ext cx="4106460" cy="1786530"/>
          </a:xfrm>
          <a:prstGeom prst="rect">
            <a:avLst/>
          </a:prstGeom>
        </p:spPr>
      </p:pic>
    </p:spTree>
    <p:extLst>
      <p:ext uri="{BB962C8B-B14F-4D97-AF65-F5344CB8AC3E}">
        <p14:creationId xmlns:p14="http://schemas.microsoft.com/office/powerpoint/2010/main" val="1146089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46000"/>
            <a:lum/>
          </a:blip>
          <a:srcRect/>
          <a:tile tx="0" ty="0" sx="100000" sy="100000" flip="none" algn="tl"/>
        </a:blip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D27A366-6465-68B0-8F45-227BEF529993}"/>
              </a:ext>
            </a:extLst>
          </p:cNvPr>
          <p:cNvSpPr txBox="1"/>
          <p:nvPr/>
        </p:nvSpPr>
        <p:spPr>
          <a:xfrm>
            <a:off x="284545" y="302713"/>
            <a:ext cx="3234160" cy="1670842"/>
          </a:xfrm>
          <a:prstGeom prst="rect">
            <a:avLst/>
          </a:prstGeom>
          <a:noFill/>
        </p:spPr>
        <p:txBody>
          <a:bodyPr wrap="square">
            <a:spAutoFit/>
          </a:bodyPr>
          <a:lstStyle/>
          <a:p>
            <a:pPr>
              <a:lnSpc>
                <a:spcPct val="150000"/>
              </a:lnSpc>
            </a:pPr>
            <a:r>
              <a:rPr lang="en-US" sz="1400" dirty="0"/>
              <a:t>8.Add </a:t>
            </a:r>
            <a:r>
              <a:rPr lang="en-US" sz="1400" b="1" dirty="0"/>
              <a:t>Notification Action</a:t>
            </a:r>
            <a:endParaRPr lang="en-US" sz="1400" dirty="0"/>
          </a:p>
          <a:p>
            <a:pPr>
              <a:lnSpc>
                <a:spcPct val="150000"/>
              </a:lnSpc>
            </a:pPr>
            <a:r>
              <a:rPr lang="en-US" sz="1400" dirty="0"/>
              <a:t>Choose </a:t>
            </a:r>
            <a:r>
              <a:rPr lang="en-US" sz="1400" b="1" dirty="0"/>
              <a:t>"Send Notification </a:t>
            </a:r>
            <a:r>
              <a:rPr lang="en-US" sz="1400" dirty="0"/>
              <a:t>to an </a:t>
            </a:r>
            <a:r>
              <a:rPr lang="en-US" sz="1400" b="1" dirty="0"/>
              <a:t>SNS Topic</a:t>
            </a:r>
            <a:r>
              <a:rPr lang="en-US" sz="1400" dirty="0"/>
              <a:t>."</a:t>
            </a:r>
          </a:p>
          <a:p>
            <a:pPr>
              <a:lnSpc>
                <a:spcPct val="150000"/>
              </a:lnSpc>
            </a:pPr>
            <a:r>
              <a:rPr lang="en-US" sz="1400" dirty="0"/>
              <a:t>If no SNS topic exists, </a:t>
            </a:r>
            <a:r>
              <a:rPr lang="en-US" sz="1400" b="1" dirty="0"/>
              <a:t>create a new one</a:t>
            </a:r>
            <a:r>
              <a:rPr lang="en-US" sz="1400" dirty="0"/>
              <a:t>.</a:t>
            </a:r>
          </a:p>
          <a:p>
            <a:pPr>
              <a:lnSpc>
                <a:spcPct val="150000"/>
              </a:lnSpc>
            </a:pPr>
            <a:r>
              <a:rPr lang="en-US" sz="1400" dirty="0"/>
              <a:t>Subscribe an </a:t>
            </a:r>
            <a:r>
              <a:rPr lang="en-US" sz="1400" b="1" dirty="0"/>
              <a:t>email address </a:t>
            </a:r>
            <a:r>
              <a:rPr lang="en-US" sz="1400" dirty="0"/>
              <a:t>to the </a:t>
            </a:r>
            <a:r>
              <a:rPr lang="en-US" sz="1400" b="1" dirty="0"/>
              <a:t>SNS topic</a:t>
            </a:r>
            <a:r>
              <a:rPr lang="en-US" sz="1400" dirty="0"/>
              <a:t>.</a:t>
            </a:r>
          </a:p>
          <a:p>
            <a:pPr>
              <a:lnSpc>
                <a:spcPct val="150000"/>
              </a:lnSpc>
            </a:pPr>
            <a:r>
              <a:rPr lang="en-US" sz="1400" dirty="0"/>
              <a:t>Click on </a:t>
            </a:r>
            <a:r>
              <a:rPr lang="en-US" sz="1400" b="1" dirty="0"/>
              <a:t>Create topic.</a:t>
            </a:r>
          </a:p>
        </p:txBody>
      </p:sp>
      <p:pic>
        <p:nvPicPr>
          <p:cNvPr id="17" name="Picture 16">
            <a:extLst>
              <a:ext uri="{FF2B5EF4-FFF2-40B4-BE49-F238E27FC236}">
                <a16:creationId xmlns:a16="http://schemas.microsoft.com/office/drawing/2014/main" id="{F0264ADA-72C7-B36E-8665-A753214C1510}"/>
              </a:ext>
            </a:extLst>
          </p:cNvPr>
          <p:cNvPicPr>
            <a:picLocks noChangeAspect="1"/>
          </p:cNvPicPr>
          <p:nvPr/>
        </p:nvPicPr>
        <p:blipFill>
          <a:blip r:embed="rId3"/>
          <a:srcRect t="26798" r="4201" b="9030"/>
          <a:stretch/>
        </p:blipFill>
        <p:spPr>
          <a:xfrm>
            <a:off x="3412602" y="212407"/>
            <a:ext cx="5730433" cy="2159230"/>
          </a:xfrm>
          <a:prstGeom prst="rect">
            <a:avLst/>
          </a:prstGeom>
        </p:spPr>
      </p:pic>
      <p:pic>
        <p:nvPicPr>
          <p:cNvPr id="19" name="Picture 18">
            <a:extLst>
              <a:ext uri="{FF2B5EF4-FFF2-40B4-BE49-F238E27FC236}">
                <a16:creationId xmlns:a16="http://schemas.microsoft.com/office/drawing/2014/main" id="{57B1F29D-F37C-6293-0264-34D9D239AF39}"/>
              </a:ext>
            </a:extLst>
          </p:cNvPr>
          <p:cNvPicPr>
            <a:picLocks noChangeAspect="1"/>
          </p:cNvPicPr>
          <p:nvPr/>
        </p:nvPicPr>
        <p:blipFill>
          <a:blip r:embed="rId4"/>
          <a:srcRect l="19177" t="26498" r="3260" b="11224"/>
          <a:stretch/>
        </p:blipFill>
        <p:spPr>
          <a:xfrm>
            <a:off x="239210" y="3202635"/>
            <a:ext cx="5370653" cy="2425669"/>
          </a:xfrm>
          <a:prstGeom prst="rect">
            <a:avLst/>
          </a:prstGeom>
        </p:spPr>
      </p:pic>
      <p:sp>
        <p:nvSpPr>
          <p:cNvPr id="21" name="TextBox 20">
            <a:extLst>
              <a:ext uri="{FF2B5EF4-FFF2-40B4-BE49-F238E27FC236}">
                <a16:creationId xmlns:a16="http://schemas.microsoft.com/office/drawing/2014/main" id="{8D245C4A-25F6-E0C3-C084-8FB8785764BD}"/>
              </a:ext>
            </a:extLst>
          </p:cNvPr>
          <p:cNvSpPr txBox="1"/>
          <p:nvPr/>
        </p:nvSpPr>
        <p:spPr>
          <a:xfrm>
            <a:off x="284544" y="2525526"/>
            <a:ext cx="4302888" cy="523220"/>
          </a:xfrm>
          <a:prstGeom prst="rect">
            <a:avLst/>
          </a:prstGeom>
          <a:noFill/>
        </p:spPr>
        <p:txBody>
          <a:bodyPr wrap="square">
            <a:spAutoFit/>
          </a:bodyPr>
          <a:lstStyle/>
          <a:p>
            <a:r>
              <a:rPr lang="en-US" sz="1400" dirty="0"/>
              <a:t>9.Finalize the Alarm</a:t>
            </a:r>
          </a:p>
          <a:p>
            <a:r>
              <a:rPr lang="en-US" sz="1400" dirty="0"/>
              <a:t>Enter a </a:t>
            </a:r>
            <a:r>
              <a:rPr lang="en-US" sz="1400" b="1" dirty="0"/>
              <a:t>name</a:t>
            </a:r>
            <a:r>
              <a:rPr lang="en-US" sz="1400" dirty="0"/>
              <a:t> and </a:t>
            </a:r>
            <a:r>
              <a:rPr lang="en-US" sz="1400" b="1" dirty="0"/>
              <a:t>description</a:t>
            </a:r>
            <a:r>
              <a:rPr lang="en-US" sz="1400" dirty="0"/>
              <a:t> for the alarm.</a:t>
            </a:r>
          </a:p>
        </p:txBody>
      </p:sp>
      <p:pic>
        <p:nvPicPr>
          <p:cNvPr id="23" name="Picture 22">
            <a:extLst>
              <a:ext uri="{FF2B5EF4-FFF2-40B4-BE49-F238E27FC236}">
                <a16:creationId xmlns:a16="http://schemas.microsoft.com/office/drawing/2014/main" id="{94CAF54A-92CF-E693-38C2-94A8E395C828}"/>
              </a:ext>
            </a:extLst>
          </p:cNvPr>
          <p:cNvPicPr>
            <a:picLocks noChangeAspect="1"/>
          </p:cNvPicPr>
          <p:nvPr/>
        </p:nvPicPr>
        <p:blipFill>
          <a:blip r:embed="rId5"/>
          <a:srcRect t="29367" r="29082" b="18481"/>
          <a:stretch/>
        </p:blipFill>
        <p:spPr>
          <a:xfrm>
            <a:off x="6096000" y="2733275"/>
            <a:ext cx="5856790" cy="2422689"/>
          </a:xfrm>
          <a:prstGeom prst="rect">
            <a:avLst/>
          </a:prstGeom>
        </p:spPr>
      </p:pic>
      <p:sp>
        <p:nvSpPr>
          <p:cNvPr id="25" name="TextBox 24">
            <a:extLst>
              <a:ext uri="{FF2B5EF4-FFF2-40B4-BE49-F238E27FC236}">
                <a16:creationId xmlns:a16="http://schemas.microsoft.com/office/drawing/2014/main" id="{C230C9EB-2020-0A82-02DA-38C1B654D47C}"/>
              </a:ext>
            </a:extLst>
          </p:cNvPr>
          <p:cNvSpPr txBox="1"/>
          <p:nvPr/>
        </p:nvSpPr>
        <p:spPr>
          <a:xfrm>
            <a:off x="6050666" y="2425498"/>
            <a:ext cx="6094070" cy="307777"/>
          </a:xfrm>
          <a:prstGeom prst="rect">
            <a:avLst/>
          </a:prstGeom>
          <a:noFill/>
        </p:spPr>
        <p:txBody>
          <a:bodyPr wrap="square">
            <a:spAutoFit/>
          </a:bodyPr>
          <a:lstStyle/>
          <a:p>
            <a:r>
              <a:rPr lang="en-US" sz="1400" dirty="0"/>
              <a:t>10.Review the settings and click </a:t>
            </a:r>
            <a:r>
              <a:rPr lang="en-US" sz="1400" b="1" dirty="0"/>
              <a:t>"Create Alarm."</a:t>
            </a:r>
          </a:p>
        </p:txBody>
      </p:sp>
      <p:pic>
        <p:nvPicPr>
          <p:cNvPr id="27" name="Picture 26">
            <a:extLst>
              <a:ext uri="{FF2B5EF4-FFF2-40B4-BE49-F238E27FC236}">
                <a16:creationId xmlns:a16="http://schemas.microsoft.com/office/drawing/2014/main" id="{DD120AF4-78E1-2AB1-ED88-10AA0ED3EC8E}"/>
              </a:ext>
            </a:extLst>
          </p:cNvPr>
          <p:cNvPicPr>
            <a:picLocks noChangeAspect="1"/>
          </p:cNvPicPr>
          <p:nvPr/>
        </p:nvPicPr>
        <p:blipFill>
          <a:blip r:embed="rId6"/>
          <a:srcRect l="19272" t="41350" r="2334" b="13249"/>
          <a:stretch/>
        </p:blipFill>
        <p:spPr>
          <a:xfrm>
            <a:off x="6096000" y="5155964"/>
            <a:ext cx="4725602" cy="1539433"/>
          </a:xfrm>
          <a:prstGeom prst="rect">
            <a:avLst/>
          </a:prstGeom>
        </p:spPr>
      </p:pic>
    </p:spTree>
    <p:extLst>
      <p:ext uri="{BB962C8B-B14F-4D97-AF65-F5344CB8AC3E}">
        <p14:creationId xmlns:p14="http://schemas.microsoft.com/office/powerpoint/2010/main" val="4067878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2"/>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EAF56A24-E5DC-19A6-F915-DE7EA7C9F9A0}"/>
              </a:ext>
            </a:extLst>
          </p:cNvPr>
          <p:cNvSpPr txBox="1"/>
          <p:nvPr/>
        </p:nvSpPr>
        <p:spPr>
          <a:xfrm>
            <a:off x="372821" y="226782"/>
            <a:ext cx="6094070" cy="400110"/>
          </a:xfrm>
          <a:prstGeom prst="rect">
            <a:avLst/>
          </a:prstGeom>
          <a:noFill/>
        </p:spPr>
        <p:txBody>
          <a:bodyPr wrap="square">
            <a:spAutoFit/>
          </a:bodyPr>
          <a:lstStyle/>
          <a:p>
            <a:r>
              <a:rPr lang="en-IN" sz="2000" b="1" dirty="0">
                <a:solidFill>
                  <a:schemeClr val="bg1"/>
                </a:solidFill>
              </a:rPr>
              <a:t>Testing and Validation</a:t>
            </a:r>
          </a:p>
        </p:txBody>
      </p:sp>
      <p:pic>
        <p:nvPicPr>
          <p:cNvPr id="26" name="Picture 25">
            <a:extLst>
              <a:ext uri="{FF2B5EF4-FFF2-40B4-BE49-F238E27FC236}">
                <a16:creationId xmlns:a16="http://schemas.microsoft.com/office/drawing/2014/main" id="{DF816CA7-3F8B-3450-6888-BAA4564035F4}"/>
              </a:ext>
            </a:extLst>
          </p:cNvPr>
          <p:cNvPicPr>
            <a:picLocks noChangeAspect="1"/>
          </p:cNvPicPr>
          <p:nvPr/>
        </p:nvPicPr>
        <p:blipFill>
          <a:blip r:embed="rId2"/>
          <a:srcRect l="4894" t="19953" r="36094" b="31111"/>
          <a:stretch/>
        </p:blipFill>
        <p:spPr>
          <a:xfrm>
            <a:off x="573358" y="3308845"/>
            <a:ext cx="5069688" cy="2364771"/>
          </a:xfrm>
          <a:prstGeom prst="rect">
            <a:avLst/>
          </a:prstGeom>
        </p:spPr>
      </p:pic>
      <p:pic>
        <p:nvPicPr>
          <p:cNvPr id="35" name="Picture Placeholder 34">
            <a:extLst>
              <a:ext uri="{FF2B5EF4-FFF2-40B4-BE49-F238E27FC236}">
                <a16:creationId xmlns:a16="http://schemas.microsoft.com/office/drawing/2014/main" id="{295E751F-8A65-C06A-186A-25C932AFCF28}"/>
              </a:ext>
            </a:extLst>
          </p:cNvPr>
          <p:cNvPicPr>
            <a:picLocks noGrp="1" noChangeAspect="1"/>
          </p:cNvPicPr>
          <p:nvPr>
            <p:ph type="pic" sz="quarter" idx="13"/>
          </p:nvPr>
        </p:nvPicPr>
        <p:blipFill>
          <a:blip r:embed="rId3"/>
          <a:srcRect l="16757" t="29432" r="1196" b="32211"/>
          <a:stretch/>
        </p:blipFill>
        <p:spPr>
          <a:xfrm>
            <a:off x="539249" y="1168590"/>
            <a:ext cx="5006146" cy="1316507"/>
          </a:xfrm>
        </p:spPr>
      </p:pic>
      <p:pic>
        <p:nvPicPr>
          <p:cNvPr id="56" name="Picture 55">
            <a:extLst>
              <a:ext uri="{FF2B5EF4-FFF2-40B4-BE49-F238E27FC236}">
                <a16:creationId xmlns:a16="http://schemas.microsoft.com/office/drawing/2014/main" id="{00C1E4D0-FD36-BDC6-92D3-303B07251903}"/>
              </a:ext>
            </a:extLst>
          </p:cNvPr>
          <p:cNvPicPr>
            <a:picLocks noChangeAspect="1"/>
          </p:cNvPicPr>
          <p:nvPr/>
        </p:nvPicPr>
        <p:blipFill>
          <a:blip r:embed="rId4"/>
          <a:srcRect t="14194" r="61855" b="49234"/>
          <a:stretch/>
        </p:blipFill>
        <p:spPr>
          <a:xfrm>
            <a:off x="610584" y="5135925"/>
            <a:ext cx="3260266" cy="160654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8" name="Picture 57">
            <a:extLst>
              <a:ext uri="{FF2B5EF4-FFF2-40B4-BE49-F238E27FC236}">
                <a16:creationId xmlns:a16="http://schemas.microsoft.com/office/drawing/2014/main" id="{7FE4771F-8CB5-4E90-BC4A-34B0313E677C}"/>
              </a:ext>
            </a:extLst>
          </p:cNvPr>
          <p:cNvPicPr>
            <a:picLocks noChangeAspect="1"/>
          </p:cNvPicPr>
          <p:nvPr/>
        </p:nvPicPr>
        <p:blipFill>
          <a:blip r:embed="rId5"/>
          <a:srcRect l="4675" t="21698" r="4675" b="7814"/>
          <a:stretch/>
        </p:blipFill>
        <p:spPr>
          <a:xfrm>
            <a:off x="6096000" y="1753130"/>
            <a:ext cx="5682304" cy="2485401"/>
          </a:xfrm>
          <a:prstGeom prst="rect">
            <a:avLst/>
          </a:prstGeom>
        </p:spPr>
      </p:pic>
      <p:sp>
        <p:nvSpPr>
          <p:cNvPr id="66" name="TextBox 65">
            <a:extLst>
              <a:ext uri="{FF2B5EF4-FFF2-40B4-BE49-F238E27FC236}">
                <a16:creationId xmlns:a16="http://schemas.microsoft.com/office/drawing/2014/main" id="{32493FDE-B0D8-033A-39F4-A16B8E227F9A}"/>
              </a:ext>
            </a:extLst>
          </p:cNvPr>
          <p:cNvSpPr txBox="1"/>
          <p:nvPr/>
        </p:nvSpPr>
        <p:spPr>
          <a:xfrm>
            <a:off x="447653" y="782051"/>
            <a:ext cx="7649496" cy="307777"/>
          </a:xfrm>
          <a:prstGeom prst="rect">
            <a:avLst/>
          </a:prstGeom>
          <a:noFill/>
        </p:spPr>
        <p:txBody>
          <a:bodyPr wrap="square">
            <a:spAutoFit/>
          </a:bodyPr>
          <a:lstStyle/>
          <a:p>
            <a:r>
              <a:rPr lang="en-IN" sz="1400" dirty="0">
                <a:solidFill>
                  <a:schemeClr val="bg1"/>
                </a:solidFill>
              </a:rPr>
              <a:t>1.Check the </a:t>
            </a:r>
            <a:r>
              <a:rPr lang="en-IN" sz="1400" b="1" dirty="0">
                <a:solidFill>
                  <a:schemeClr val="bg1"/>
                </a:solidFill>
              </a:rPr>
              <a:t>Alarm Status</a:t>
            </a:r>
          </a:p>
        </p:txBody>
      </p:sp>
      <p:sp>
        <p:nvSpPr>
          <p:cNvPr id="68" name="TextBox 67">
            <a:extLst>
              <a:ext uri="{FF2B5EF4-FFF2-40B4-BE49-F238E27FC236}">
                <a16:creationId xmlns:a16="http://schemas.microsoft.com/office/drawing/2014/main" id="{FB1DC674-D341-7A4E-55AF-BFDA59426E85}"/>
              </a:ext>
            </a:extLst>
          </p:cNvPr>
          <p:cNvSpPr txBox="1"/>
          <p:nvPr/>
        </p:nvSpPr>
        <p:spPr>
          <a:xfrm>
            <a:off x="447653" y="2548764"/>
            <a:ext cx="6592244" cy="738664"/>
          </a:xfrm>
          <a:prstGeom prst="rect">
            <a:avLst/>
          </a:prstGeom>
          <a:noFill/>
        </p:spPr>
        <p:txBody>
          <a:bodyPr wrap="square">
            <a:spAutoFit/>
          </a:bodyPr>
          <a:lstStyle/>
          <a:p>
            <a:r>
              <a:rPr lang="en-US" sz="1400" dirty="0">
                <a:solidFill>
                  <a:schemeClr val="bg1"/>
                </a:solidFill>
              </a:rPr>
              <a:t>2.Confirm </a:t>
            </a:r>
            <a:r>
              <a:rPr lang="en-US" sz="1400" b="1" dirty="0">
                <a:solidFill>
                  <a:schemeClr val="bg1"/>
                </a:solidFill>
              </a:rPr>
              <a:t>Email Notifications</a:t>
            </a:r>
            <a:endParaRPr lang="en-IN" sz="1400" b="1" dirty="0">
              <a:solidFill>
                <a:schemeClr val="bg1"/>
              </a:solidFill>
            </a:endParaRPr>
          </a:p>
          <a:p>
            <a:r>
              <a:rPr lang="en-IN" sz="1400" dirty="0">
                <a:solidFill>
                  <a:schemeClr val="bg1"/>
                </a:solidFill>
              </a:rPr>
              <a:t>After creating </a:t>
            </a:r>
            <a:r>
              <a:rPr lang="en-IN" sz="1400" b="1" dirty="0">
                <a:solidFill>
                  <a:schemeClr val="bg1"/>
                </a:solidFill>
              </a:rPr>
              <a:t>Alarm</a:t>
            </a:r>
            <a:r>
              <a:rPr lang="en-IN" sz="1400" dirty="0">
                <a:solidFill>
                  <a:schemeClr val="bg1"/>
                </a:solidFill>
              </a:rPr>
              <a:t> you get </a:t>
            </a:r>
            <a:r>
              <a:rPr lang="en-IN" sz="1400" b="1" dirty="0">
                <a:solidFill>
                  <a:schemeClr val="bg1"/>
                </a:solidFill>
              </a:rPr>
              <a:t>AWS-Notification</a:t>
            </a:r>
            <a:r>
              <a:rPr lang="en-IN" sz="1400" dirty="0">
                <a:solidFill>
                  <a:schemeClr val="bg1"/>
                </a:solidFill>
              </a:rPr>
              <a:t> for </a:t>
            </a:r>
            <a:r>
              <a:rPr lang="en-IN" sz="1400" b="1" dirty="0">
                <a:solidFill>
                  <a:schemeClr val="bg1"/>
                </a:solidFill>
              </a:rPr>
              <a:t>Subscription Conformation </a:t>
            </a:r>
          </a:p>
          <a:p>
            <a:r>
              <a:rPr lang="en-IN" sz="1400" b="1" dirty="0">
                <a:solidFill>
                  <a:schemeClr val="bg1"/>
                </a:solidFill>
              </a:rPr>
              <a:t> </a:t>
            </a:r>
            <a:r>
              <a:rPr lang="en-IN" sz="1400" dirty="0">
                <a:solidFill>
                  <a:schemeClr val="bg1"/>
                </a:solidFill>
              </a:rPr>
              <a:t>in your </a:t>
            </a:r>
            <a:r>
              <a:rPr lang="en-IN" sz="1400" b="1" dirty="0">
                <a:solidFill>
                  <a:schemeClr val="bg1"/>
                </a:solidFill>
              </a:rPr>
              <a:t>Email .</a:t>
            </a:r>
          </a:p>
        </p:txBody>
      </p:sp>
      <p:sp>
        <p:nvSpPr>
          <p:cNvPr id="70" name="TextBox 69">
            <a:extLst>
              <a:ext uri="{FF2B5EF4-FFF2-40B4-BE49-F238E27FC236}">
                <a16:creationId xmlns:a16="http://schemas.microsoft.com/office/drawing/2014/main" id="{CFDC0D5E-C902-34E2-EF33-FCEC82D88E02}"/>
              </a:ext>
            </a:extLst>
          </p:cNvPr>
          <p:cNvSpPr txBox="1"/>
          <p:nvPr/>
        </p:nvSpPr>
        <p:spPr>
          <a:xfrm>
            <a:off x="6096000" y="934158"/>
            <a:ext cx="4689425" cy="954107"/>
          </a:xfrm>
          <a:prstGeom prst="rect">
            <a:avLst/>
          </a:prstGeom>
          <a:noFill/>
        </p:spPr>
        <p:txBody>
          <a:bodyPr wrap="square">
            <a:spAutoFit/>
          </a:bodyPr>
          <a:lstStyle/>
          <a:p>
            <a:r>
              <a:rPr lang="en-US" sz="1400" dirty="0">
                <a:solidFill>
                  <a:schemeClr val="bg1"/>
                </a:solidFill>
              </a:rPr>
              <a:t>3.Trigger the Alarm Manually</a:t>
            </a:r>
          </a:p>
          <a:p>
            <a:r>
              <a:rPr lang="en-US" sz="1400" dirty="0">
                <a:solidFill>
                  <a:schemeClr val="bg1"/>
                </a:solidFill>
              </a:rPr>
              <a:t>Reduce storage space (for testing purposes).</a:t>
            </a:r>
          </a:p>
          <a:p>
            <a:r>
              <a:rPr lang="en-US" sz="1400" dirty="0">
                <a:solidFill>
                  <a:schemeClr val="bg1"/>
                </a:solidFill>
              </a:rPr>
              <a:t>Ensure the </a:t>
            </a:r>
            <a:r>
              <a:rPr lang="en-US" sz="1400" b="1" dirty="0">
                <a:solidFill>
                  <a:schemeClr val="bg1"/>
                </a:solidFill>
              </a:rPr>
              <a:t>alert email </a:t>
            </a:r>
            <a:r>
              <a:rPr lang="en-US" sz="1400" dirty="0">
                <a:solidFill>
                  <a:schemeClr val="bg1"/>
                </a:solidFill>
              </a:rPr>
              <a:t>is received from </a:t>
            </a:r>
            <a:r>
              <a:rPr lang="en-US" sz="1400" b="1" dirty="0">
                <a:solidFill>
                  <a:schemeClr val="bg1"/>
                </a:solidFill>
              </a:rPr>
              <a:t>AWS SNS</a:t>
            </a:r>
            <a:r>
              <a:rPr lang="en-US" sz="1400" dirty="0">
                <a:solidFill>
                  <a:schemeClr val="bg1"/>
                </a:solidFill>
              </a:rPr>
              <a:t>.</a:t>
            </a:r>
          </a:p>
          <a:p>
            <a:endParaRPr lang="en-US" sz="1400" dirty="0">
              <a:solidFill>
                <a:schemeClr val="bg1"/>
              </a:solidFill>
            </a:endParaRPr>
          </a:p>
        </p:txBody>
      </p:sp>
      <p:pic>
        <p:nvPicPr>
          <p:cNvPr id="72" name="Picture 71">
            <a:extLst>
              <a:ext uri="{FF2B5EF4-FFF2-40B4-BE49-F238E27FC236}">
                <a16:creationId xmlns:a16="http://schemas.microsoft.com/office/drawing/2014/main" id="{A5D328F2-7F29-696E-71EE-710891959408}"/>
              </a:ext>
            </a:extLst>
          </p:cNvPr>
          <p:cNvPicPr>
            <a:picLocks noChangeAspect="1"/>
          </p:cNvPicPr>
          <p:nvPr/>
        </p:nvPicPr>
        <p:blipFill>
          <a:blip r:embed="rId6"/>
          <a:srcRect l="16532" t="27534" r="2742" b="22295"/>
          <a:stretch/>
        </p:blipFill>
        <p:spPr>
          <a:xfrm>
            <a:off x="6098583" y="4385659"/>
            <a:ext cx="5679721" cy="1985645"/>
          </a:xfrm>
          <a:prstGeom prst="rect">
            <a:avLst/>
          </a:prstGeom>
        </p:spPr>
      </p:pic>
    </p:spTree>
    <p:extLst>
      <p:ext uri="{BB962C8B-B14F-4D97-AF65-F5344CB8AC3E}">
        <p14:creationId xmlns:p14="http://schemas.microsoft.com/office/powerpoint/2010/main" val="3251802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3F929-AF18-813C-9936-2EAB59511063}"/>
              </a:ext>
            </a:extLst>
          </p:cNvPr>
          <p:cNvSpPr>
            <a:spLocks noGrp="1"/>
          </p:cNvSpPr>
          <p:nvPr>
            <p:ph type="body" sz="quarter" idx="13"/>
          </p:nvPr>
        </p:nvSpPr>
        <p:spPr>
          <a:xfrm>
            <a:off x="310394" y="924541"/>
            <a:ext cx="4800025" cy="2613740"/>
          </a:xfrm>
        </p:spPr>
        <p:txBody>
          <a:bodyPr/>
          <a:lstStyle/>
          <a:p>
            <a:pPr algn="l"/>
            <a:r>
              <a:rPr lang="en-US" sz="1400" dirty="0"/>
              <a:t>In the </a:t>
            </a:r>
            <a:r>
              <a:rPr lang="en-US" sz="1400" b="1" dirty="0"/>
              <a:t>CloudWatch Console</a:t>
            </a:r>
            <a:r>
              <a:rPr lang="en-US" sz="1400" dirty="0"/>
              <a:t>, click on </a:t>
            </a:r>
            <a:r>
              <a:rPr lang="en-US" sz="1400" b="1" dirty="0"/>
              <a:t>Dashboards</a:t>
            </a:r>
            <a:r>
              <a:rPr lang="en-US" sz="1400" dirty="0"/>
              <a:t> in the left panel.</a:t>
            </a:r>
          </a:p>
          <a:p>
            <a:pPr algn="l"/>
            <a:endParaRPr lang="en-US" sz="1400" dirty="0"/>
          </a:p>
          <a:p>
            <a:pPr algn="l"/>
            <a:r>
              <a:rPr lang="en-US" sz="1400" dirty="0"/>
              <a:t>Click on </a:t>
            </a:r>
            <a:r>
              <a:rPr lang="en-US" sz="1400" b="1" dirty="0"/>
              <a:t>Create dashboard</a:t>
            </a:r>
            <a:r>
              <a:rPr lang="en-US" sz="1400" dirty="0"/>
              <a:t>.</a:t>
            </a:r>
          </a:p>
          <a:p>
            <a:pPr algn="l"/>
            <a:r>
              <a:rPr lang="en-US" sz="1400" dirty="0"/>
              <a:t>Enter a name for your </a:t>
            </a:r>
            <a:r>
              <a:rPr lang="en-US" sz="1400" b="1" dirty="0"/>
              <a:t>dashboard</a:t>
            </a:r>
            <a:r>
              <a:rPr lang="en-US" sz="1400" dirty="0"/>
              <a:t> (e.g., </a:t>
            </a:r>
            <a:r>
              <a:rPr lang="en-US" sz="1400" b="1" dirty="0"/>
              <a:t>RDS-Dashboard).</a:t>
            </a:r>
          </a:p>
          <a:p>
            <a:pPr algn="l"/>
            <a:r>
              <a:rPr lang="en-US" sz="1400" dirty="0"/>
              <a:t>Click </a:t>
            </a:r>
            <a:r>
              <a:rPr lang="en-US" sz="1400" b="1" dirty="0"/>
              <a:t>Create dashboard</a:t>
            </a:r>
            <a:r>
              <a:rPr lang="en-US" sz="1400" dirty="0"/>
              <a:t>.</a:t>
            </a:r>
          </a:p>
        </p:txBody>
      </p:sp>
      <p:sp>
        <p:nvSpPr>
          <p:cNvPr id="3" name="Text Placeholder 2">
            <a:extLst>
              <a:ext uri="{FF2B5EF4-FFF2-40B4-BE49-F238E27FC236}">
                <a16:creationId xmlns:a16="http://schemas.microsoft.com/office/drawing/2014/main" id="{2BF0E702-3A2A-79FE-6C7C-4ABFA3EC8254}"/>
              </a:ext>
            </a:extLst>
          </p:cNvPr>
          <p:cNvSpPr>
            <a:spLocks noGrp="1"/>
          </p:cNvSpPr>
          <p:nvPr>
            <p:ph type="body" sz="quarter" idx="14"/>
          </p:nvPr>
        </p:nvSpPr>
        <p:spPr>
          <a:xfrm>
            <a:off x="252368" y="4267495"/>
            <a:ext cx="3011967" cy="2305355"/>
          </a:xfrm>
        </p:spPr>
        <p:txBody>
          <a:bodyPr/>
          <a:lstStyle/>
          <a:p>
            <a:pPr algn="l"/>
            <a:r>
              <a:rPr lang="en-US" altLang="zh-CN" sz="1400" dirty="0"/>
              <a:t>Here we can see the created Dashboard </a:t>
            </a:r>
            <a:r>
              <a:rPr lang="en-US" altLang="zh-CN" sz="1400" b="1" dirty="0"/>
              <a:t>RDS-Dashboard</a:t>
            </a:r>
            <a:r>
              <a:rPr lang="en-US" altLang="zh-CN" sz="1400" dirty="0"/>
              <a:t>,</a:t>
            </a:r>
          </a:p>
          <a:p>
            <a:pPr algn="l"/>
            <a:r>
              <a:rPr lang="en-US" altLang="zh-CN" sz="1400" dirty="0"/>
              <a:t>Now click on it for next creations.</a:t>
            </a:r>
          </a:p>
          <a:p>
            <a:endParaRPr lang="en-US" dirty="0"/>
          </a:p>
        </p:txBody>
      </p:sp>
      <p:pic>
        <p:nvPicPr>
          <p:cNvPr id="9" name="Picture 8">
            <a:extLst>
              <a:ext uri="{FF2B5EF4-FFF2-40B4-BE49-F238E27FC236}">
                <a16:creationId xmlns:a16="http://schemas.microsoft.com/office/drawing/2014/main" id="{9787E928-C201-A313-E1BE-E8CC07728FEB}"/>
              </a:ext>
            </a:extLst>
          </p:cNvPr>
          <p:cNvPicPr>
            <a:picLocks noChangeAspect="1"/>
          </p:cNvPicPr>
          <p:nvPr/>
        </p:nvPicPr>
        <p:blipFill>
          <a:blip r:embed="rId2"/>
          <a:srcRect t="23216" r="1521" b="39089"/>
          <a:stretch/>
        </p:blipFill>
        <p:spPr>
          <a:xfrm>
            <a:off x="3535985" y="4704405"/>
            <a:ext cx="8016023" cy="1725891"/>
          </a:xfrm>
          <a:prstGeom prst="rect">
            <a:avLst/>
          </a:prstGeom>
        </p:spPr>
      </p:pic>
      <p:pic>
        <p:nvPicPr>
          <p:cNvPr id="11" name="Picture 10">
            <a:extLst>
              <a:ext uri="{FF2B5EF4-FFF2-40B4-BE49-F238E27FC236}">
                <a16:creationId xmlns:a16="http://schemas.microsoft.com/office/drawing/2014/main" id="{4AF46535-D7AD-248A-D4B4-1A825393ABFD}"/>
              </a:ext>
            </a:extLst>
          </p:cNvPr>
          <p:cNvPicPr>
            <a:picLocks noChangeAspect="1"/>
          </p:cNvPicPr>
          <p:nvPr/>
        </p:nvPicPr>
        <p:blipFill>
          <a:blip r:embed="rId3"/>
          <a:srcRect l="-1" t="22266" r="917" b="31463"/>
          <a:stretch/>
        </p:blipFill>
        <p:spPr>
          <a:xfrm>
            <a:off x="5419385" y="791790"/>
            <a:ext cx="6132623" cy="1610913"/>
          </a:xfrm>
          <a:prstGeom prst="rect">
            <a:avLst/>
          </a:prstGeom>
        </p:spPr>
      </p:pic>
      <p:pic>
        <p:nvPicPr>
          <p:cNvPr id="13" name="Picture 12">
            <a:extLst>
              <a:ext uri="{FF2B5EF4-FFF2-40B4-BE49-F238E27FC236}">
                <a16:creationId xmlns:a16="http://schemas.microsoft.com/office/drawing/2014/main" id="{DBEBE9A9-3C50-CCEE-2CB1-FDB0A70D1D12}"/>
              </a:ext>
            </a:extLst>
          </p:cNvPr>
          <p:cNvPicPr>
            <a:picLocks noChangeAspect="1"/>
          </p:cNvPicPr>
          <p:nvPr/>
        </p:nvPicPr>
        <p:blipFill>
          <a:blip r:embed="rId4"/>
          <a:srcRect l="23500" t="35717" r="25056" b="27408"/>
          <a:stretch/>
        </p:blipFill>
        <p:spPr>
          <a:xfrm>
            <a:off x="5419385" y="2402703"/>
            <a:ext cx="4552598" cy="1835593"/>
          </a:xfrm>
          <a:prstGeom prst="rect">
            <a:avLst/>
          </a:prstGeom>
        </p:spPr>
      </p:pic>
      <p:sp>
        <p:nvSpPr>
          <p:cNvPr id="23" name="TextBox 22">
            <a:extLst>
              <a:ext uri="{FF2B5EF4-FFF2-40B4-BE49-F238E27FC236}">
                <a16:creationId xmlns:a16="http://schemas.microsoft.com/office/drawing/2014/main" id="{1D3626B7-5231-7585-CCE9-14F0EF7933CC}"/>
              </a:ext>
            </a:extLst>
          </p:cNvPr>
          <p:cNvSpPr txBox="1"/>
          <p:nvPr/>
        </p:nvSpPr>
        <p:spPr>
          <a:xfrm>
            <a:off x="252368" y="309422"/>
            <a:ext cx="6104020" cy="400110"/>
          </a:xfrm>
          <a:prstGeom prst="rect">
            <a:avLst/>
          </a:prstGeom>
          <a:noFill/>
        </p:spPr>
        <p:txBody>
          <a:bodyPr wrap="square">
            <a:spAutoFit/>
          </a:bodyPr>
          <a:lstStyle/>
          <a:p>
            <a:r>
              <a:rPr lang="en-US" sz="2000" b="1" dirty="0">
                <a:solidFill>
                  <a:schemeClr val="bg1"/>
                </a:solidFill>
              </a:rPr>
              <a:t>Create a New CloudWatch Dashboard</a:t>
            </a:r>
            <a:endParaRPr lang="en-IN" sz="2000" b="1" dirty="0">
              <a:solidFill>
                <a:schemeClr val="bg1"/>
              </a:solidFill>
            </a:endParaRPr>
          </a:p>
        </p:txBody>
      </p:sp>
    </p:spTree>
    <p:extLst>
      <p:ext uri="{BB962C8B-B14F-4D97-AF65-F5344CB8AC3E}">
        <p14:creationId xmlns:p14="http://schemas.microsoft.com/office/powerpoint/2010/main" val="5593544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Content Placeholder 15">
            <a:extLst>
              <a:ext uri="{FF2B5EF4-FFF2-40B4-BE49-F238E27FC236}">
                <a16:creationId xmlns:a16="http://schemas.microsoft.com/office/drawing/2014/main" id="{5DF97665-7A3F-2170-DAEE-43F2955BDF33}"/>
              </a:ext>
            </a:extLst>
          </p:cNvPr>
          <p:cNvPicPr>
            <a:picLocks noGrp="1" noChangeAspect="1"/>
          </p:cNvPicPr>
          <p:nvPr>
            <p:ph sz="half" idx="2"/>
          </p:nvPr>
        </p:nvPicPr>
        <p:blipFill>
          <a:blip r:embed="rId2"/>
          <a:srcRect l="12925" t="17438" r="12164" b="8011"/>
          <a:stretch/>
        </p:blipFill>
        <p:spPr>
          <a:xfrm>
            <a:off x="5746345" y="624203"/>
            <a:ext cx="4872493" cy="3078959"/>
          </a:xfrm>
        </p:spPr>
      </p:pic>
      <p:sp>
        <p:nvSpPr>
          <p:cNvPr id="18" name="TextBox 17">
            <a:extLst>
              <a:ext uri="{FF2B5EF4-FFF2-40B4-BE49-F238E27FC236}">
                <a16:creationId xmlns:a16="http://schemas.microsoft.com/office/drawing/2014/main" id="{D04F1D68-343B-16F9-4879-9003CD78416E}"/>
              </a:ext>
            </a:extLst>
          </p:cNvPr>
          <p:cNvSpPr txBox="1"/>
          <p:nvPr/>
        </p:nvSpPr>
        <p:spPr>
          <a:xfrm>
            <a:off x="126826" y="744982"/>
            <a:ext cx="6096000" cy="22467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After clicking on </a:t>
            </a:r>
            <a:r>
              <a:rPr lang="en-US" sz="1400" b="1" dirty="0"/>
              <a:t>Add widget</a:t>
            </a:r>
            <a:r>
              <a:rPr lang="en-US" sz="1400" dirty="0"/>
              <a:t>, you can select from the following </a:t>
            </a:r>
            <a:r>
              <a:rPr lang="en-US" sz="1400" b="1" dirty="0"/>
              <a:t>widget types</a:t>
            </a:r>
            <a:r>
              <a:rPr lang="en-US" sz="1400" dirty="0"/>
              <a:t>:</a:t>
            </a:r>
          </a:p>
          <a:p>
            <a:pPr>
              <a:lnSpc>
                <a:spcPct val="150000"/>
              </a:lnSpc>
            </a:pPr>
            <a:r>
              <a:rPr lang="en-US" sz="1400" dirty="0"/>
              <a:t>Line Graph 📈</a:t>
            </a:r>
          </a:p>
          <a:p>
            <a:pPr>
              <a:lnSpc>
                <a:spcPct val="150000"/>
              </a:lnSpc>
            </a:pPr>
            <a:r>
              <a:rPr lang="en-US" sz="1400" dirty="0"/>
              <a:t>Number 🔢</a:t>
            </a:r>
          </a:p>
          <a:p>
            <a:pPr>
              <a:lnSpc>
                <a:spcPct val="150000"/>
              </a:lnSpc>
            </a:pPr>
            <a:r>
              <a:rPr lang="en-IN" sz="1400" dirty="0"/>
              <a:t>Pie Chart 🥧</a:t>
            </a:r>
            <a:endParaRPr lang="en-US" sz="1400" dirty="0"/>
          </a:p>
          <a:p>
            <a:pPr>
              <a:lnSpc>
                <a:spcPct val="150000"/>
              </a:lnSpc>
            </a:pPr>
            <a:r>
              <a:rPr lang="en-US" sz="1400" dirty="0"/>
              <a:t>Stacked Area 📊</a:t>
            </a:r>
          </a:p>
          <a:p>
            <a:pPr>
              <a:lnSpc>
                <a:spcPct val="150000"/>
              </a:lnSpc>
            </a:pPr>
            <a:r>
              <a:rPr lang="en-US" sz="1400" dirty="0"/>
              <a:t>Bar Chart 📉</a:t>
            </a:r>
          </a:p>
          <a:p>
            <a:endParaRPr lang="en-US" sz="1400" dirty="0"/>
          </a:p>
        </p:txBody>
      </p:sp>
      <p:sp>
        <p:nvSpPr>
          <p:cNvPr id="22" name="TextBox 21">
            <a:extLst>
              <a:ext uri="{FF2B5EF4-FFF2-40B4-BE49-F238E27FC236}">
                <a16:creationId xmlns:a16="http://schemas.microsoft.com/office/drawing/2014/main" id="{DFE8474A-2C5C-E8C3-E240-03BDF6B1B3AC}"/>
              </a:ext>
            </a:extLst>
          </p:cNvPr>
          <p:cNvSpPr txBox="1"/>
          <p:nvPr/>
        </p:nvSpPr>
        <p:spPr>
          <a:xfrm>
            <a:off x="126826" y="224093"/>
            <a:ext cx="6735096" cy="400110"/>
          </a:xfrm>
          <a:prstGeom prst="rect">
            <a:avLst/>
          </a:prstGeom>
          <a:noFill/>
        </p:spPr>
        <p:txBody>
          <a:bodyPr wrap="square">
            <a:spAutoFit/>
          </a:bodyPr>
          <a:lstStyle/>
          <a:p>
            <a:r>
              <a:rPr lang="en-US" sz="2000" b="1" dirty="0"/>
              <a:t>Choose the Type of Widget Visualization</a:t>
            </a:r>
            <a:endParaRPr lang="en-IN" sz="2000" b="1" dirty="0"/>
          </a:p>
        </p:txBody>
      </p:sp>
      <p:pic>
        <p:nvPicPr>
          <p:cNvPr id="24" name="Picture 23">
            <a:extLst>
              <a:ext uri="{FF2B5EF4-FFF2-40B4-BE49-F238E27FC236}">
                <a16:creationId xmlns:a16="http://schemas.microsoft.com/office/drawing/2014/main" id="{8591905F-7FEC-8420-865F-4A4213567ACB}"/>
              </a:ext>
            </a:extLst>
          </p:cNvPr>
          <p:cNvPicPr>
            <a:picLocks noChangeAspect="1"/>
          </p:cNvPicPr>
          <p:nvPr/>
        </p:nvPicPr>
        <p:blipFill>
          <a:blip r:embed="rId3"/>
          <a:srcRect l="3290" t="14936" r="4474" b="13283"/>
          <a:stretch/>
        </p:blipFill>
        <p:spPr>
          <a:xfrm>
            <a:off x="5746345" y="3823941"/>
            <a:ext cx="4872493" cy="2132941"/>
          </a:xfrm>
          <a:prstGeom prst="rect">
            <a:avLst/>
          </a:prstGeom>
        </p:spPr>
      </p:pic>
      <p:pic>
        <p:nvPicPr>
          <p:cNvPr id="26" name="Picture 25">
            <a:extLst>
              <a:ext uri="{FF2B5EF4-FFF2-40B4-BE49-F238E27FC236}">
                <a16:creationId xmlns:a16="http://schemas.microsoft.com/office/drawing/2014/main" id="{9701F24E-4D59-96EA-4D93-7ACAC4ECB403}"/>
              </a:ext>
            </a:extLst>
          </p:cNvPr>
          <p:cNvPicPr>
            <a:picLocks noChangeAspect="1"/>
          </p:cNvPicPr>
          <p:nvPr/>
        </p:nvPicPr>
        <p:blipFill>
          <a:blip r:embed="rId4"/>
          <a:srcRect l="3421" t="14936" r="4212" b="10844"/>
          <a:stretch/>
        </p:blipFill>
        <p:spPr>
          <a:xfrm>
            <a:off x="1685623" y="5289437"/>
            <a:ext cx="3987589" cy="1498810"/>
          </a:xfrm>
          <a:prstGeom prst="rect">
            <a:avLst/>
          </a:prstGeom>
        </p:spPr>
      </p:pic>
      <p:sp>
        <p:nvSpPr>
          <p:cNvPr id="28" name="TextBox 27">
            <a:extLst>
              <a:ext uri="{FF2B5EF4-FFF2-40B4-BE49-F238E27FC236}">
                <a16:creationId xmlns:a16="http://schemas.microsoft.com/office/drawing/2014/main" id="{F971A53F-21ED-D8F9-ED3F-202AB907259E}"/>
              </a:ext>
            </a:extLst>
          </p:cNvPr>
          <p:cNvSpPr txBox="1"/>
          <p:nvPr/>
        </p:nvSpPr>
        <p:spPr>
          <a:xfrm>
            <a:off x="126826" y="2618124"/>
            <a:ext cx="5236103" cy="29635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sz="1400" dirty="0"/>
              <a:t>In the </a:t>
            </a:r>
            <a:r>
              <a:rPr lang="en-IN" sz="1400" b="1" dirty="0"/>
              <a:t>Add metric graph </a:t>
            </a:r>
            <a:r>
              <a:rPr lang="en-IN" sz="1400" dirty="0"/>
              <a:t>window, click </a:t>
            </a:r>
            <a:r>
              <a:rPr lang="en-IN" sz="1400" b="1" dirty="0"/>
              <a:t>Browse</a:t>
            </a:r>
            <a:r>
              <a:rPr lang="en-IN" sz="1400" dirty="0"/>
              <a:t> and select:</a:t>
            </a:r>
          </a:p>
          <a:p>
            <a:pPr marL="285750" indent="-285750">
              <a:lnSpc>
                <a:spcPct val="150000"/>
              </a:lnSpc>
              <a:buFont typeface="Arial" panose="020B0604020202020204" pitchFamily="34" charset="0"/>
              <a:buChar char="•"/>
            </a:pPr>
            <a:r>
              <a:rPr lang="en-IN" sz="1400" dirty="0"/>
              <a:t>AWS/RDS → </a:t>
            </a:r>
            <a:r>
              <a:rPr lang="en-IN" sz="1400" b="1" dirty="0"/>
              <a:t>Metrics</a:t>
            </a:r>
            <a:r>
              <a:rPr lang="en-IN" sz="1400" dirty="0"/>
              <a:t> related to your </a:t>
            </a:r>
            <a:r>
              <a:rPr lang="en-IN" sz="1400" b="1" dirty="0"/>
              <a:t>RDS database</a:t>
            </a:r>
            <a:r>
              <a:rPr lang="en-IN" sz="1400" dirty="0"/>
              <a:t>.</a:t>
            </a:r>
          </a:p>
          <a:p>
            <a:pPr marL="285750" indent="-285750">
              <a:lnSpc>
                <a:spcPct val="150000"/>
              </a:lnSpc>
              <a:buFont typeface="Arial" panose="020B0604020202020204" pitchFamily="34" charset="0"/>
              <a:buChar char="•"/>
            </a:pPr>
            <a:r>
              <a:rPr lang="en-IN" sz="1400" dirty="0"/>
              <a:t>Choose the metrics you want to display. Common </a:t>
            </a:r>
            <a:r>
              <a:rPr lang="en-IN" sz="1400" b="1" dirty="0"/>
              <a:t>RDS metrics </a:t>
            </a:r>
            <a:r>
              <a:rPr lang="en-IN" sz="1400" dirty="0"/>
              <a:t>include:</a:t>
            </a:r>
          </a:p>
          <a:p>
            <a:pPr marL="285750" indent="-285750">
              <a:lnSpc>
                <a:spcPct val="150000"/>
              </a:lnSpc>
              <a:buFont typeface="Arial" panose="020B0604020202020204" pitchFamily="34" charset="0"/>
              <a:buChar char="•"/>
            </a:pPr>
            <a:r>
              <a:rPr lang="en-IN" sz="1400" b="1" dirty="0"/>
              <a:t>CPUUtilization</a:t>
            </a:r>
            <a:r>
              <a:rPr lang="en-IN" sz="1400" dirty="0"/>
              <a:t> – To monitor CPU usage.</a:t>
            </a:r>
          </a:p>
          <a:p>
            <a:pPr marL="285750" indent="-285750">
              <a:lnSpc>
                <a:spcPct val="150000"/>
              </a:lnSpc>
              <a:buFont typeface="Arial" panose="020B0604020202020204" pitchFamily="34" charset="0"/>
              <a:buChar char="•"/>
            </a:pPr>
            <a:r>
              <a:rPr lang="en-IN" sz="1400" b="1" dirty="0"/>
              <a:t>FreeStorageSpace</a:t>
            </a:r>
            <a:r>
              <a:rPr lang="en-IN" sz="1400" dirty="0"/>
              <a:t> – To track available storage.</a:t>
            </a:r>
          </a:p>
          <a:p>
            <a:pPr marL="285750" indent="-285750">
              <a:lnSpc>
                <a:spcPct val="150000"/>
              </a:lnSpc>
              <a:buFont typeface="Arial" panose="020B0604020202020204" pitchFamily="34" charset="0"/>
              <a:buChar char="•"/>
            </a:pPr>
            <a:r>
              <a:rPr lang="en-IN" sz="1400" b="1" dirty="0"/>
              <a:t>DatabaseConnections</a:t>
            </a:r>
            <a:r>
              <a:rPr lang="en-IN" sz="1400" dirty="0"/>
              <a:t> – To see active connections.</a:t>
            </a:r>
          </a:p>
          <a:p>
            <a:pPr marL="285750" indent="-285750">
              <a:lnSpc>
                <a:spcPct val="150000"/>
              </a:lnSpc>
              <a:buFont typeface="Arial" panose="020B0604020202020204" pitchFamily="34" charset="0"/>
              <a:buChar char="•"/>
            </a:pPr>
            <a:r>
              <a:rPr lang="en-IN" sz="1400" b="1" dirty="0"/>
              <a:t>ReadIOPS / WriteIOPS </a:t>
            </a:r>
            <a:r>
              <a:rPr lang="en-IN" sz="1400" dirty="0"/>
              <a:t>– For monitoring read/write operations.</a:t>
            </a:r>
          </a:p>
          <a:p>
            <a:pPr marL="285750" indent="-285750">
              <a:lnSpc>
                <a:spcPct val="150000"/>
              </a:lnSpc>
              <a:buFont typeface="Arial" panose="020B0604020202020204" pitchFamily="34" charset="0"/>
              <a:buChar char="•"/>
            </a:pPr>
            <a:r>
              <a:rPr lang="en-IN" sz="1400" b="1" dirty="0"/>
              <a:t>NetworkReceiveThroughput / NetworkTransmitThroughput</a:t>
            </a:r>
            <a:r>
              <a:rPr lang="en-IN" sz="1400" dirty="0"/>
              <a:t> – To check network traffic.</a:t>
            </a:r>
          </a:p>
        </p:txBody>
      </p:sp>
    </p:spTree>
    <p:extLst>
      <p:ext uri="{BB962C8B-B14F-4D97-AF65-F5344CB8AC3E}">
        <p14:creationId xmlns:p14="http://schemas.microsoft.com/office/powerpoint/2010/main" val="464686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166C0EF-C5A6-69F2-BCD5-6F3E10322961}"/>
              </a:ext>
            </a:extLst>
          </p:cNvPr>
          <p:cNvSpPr>
            <a:spLocks noGrp="1"/>
          </p:cNvSpPr>
          <p:nvPr>
            <p:ph type="body" sz="quarter" idx="15"/>
          </p:nvPr>
        </p:nvSpPr>
        <p:spPr>
          <a:xfrm>
            <a:off x="5537200" y="295548"/>
            <a:ext cx="3840480" cy="338328"/>
          </a:xfrm>
        </p:spPr>
        <p:txBody>
          <a:bodyPr/>
          <a:lstStyle/>
          <a:p>
            <a:r>
              <a:rPr lang="en-US" sz="1600" b="1" dirty="0"/>
              <a:t>Bar Chart</a:t>
            </a:r>
            <a:r>
              <a:rPr lang="en-US" dirty="0"/>
              <a:t> </a:t>
            </a:r>
          </a:p>
        </p:txBody>
      </p:sp>
      <p:sp>
        <p:nvSpPr>
          <p:cNvPr id="13" name="Text Placeholder 12">
            <a:extLst>
              <a:ext uri="{FF2B5EF4-FFF2-40B4-BE49-F238E27FC236}">
                <a16:creationId xmlns:a16="http://schemas.microsoft.com/office/drawing/2014/main" id="{57A2B835-2EB4-13B7-BE89-EDFBC68B96C3}"/>
              </a:ext>
            </a:extLst>
          </p:cNvPr>
          <p:cNvSpPr>
            <a:spLocks noGrp="1"/>
          </p:cNvSpPr>
          <p:nvPr>
            <p:ph type="body" sz="quarter" idx="20"/>
          </p:nvPr>
        </p:nvSpPr>
        <p:spPr>
          <a:xfrm>
            <a:off x="5542972" y="659323"/>
            <a:ext cx="6323908" cy="737754"/>
          </a:xfrm>
        </p:spPr>
        <p:txBody>
          <a:bodyPr/>
          <a:lstStyle/>
          <a:p>
            <a:pPr marL="285750" indent="-285750" algn="l">
              <a:buFont typeface="Arial" panose="020B0604020202020204" pitchFamily="34" charset="0"/>
              <a:buChar char="•"/>
            </a:pPr>
            <a:r>
              <a:rPr lang="en-IN" sz="1400" b="0" i="0" dirty="0">
                <a:solidFill>
                  <a:srgbClr val="0D0D0D"/>
                </a:solidFill>
                <a:effectLst/>
              </a:rPr>
              <a:t>Helps compare multiple metrics.</a:t>
            </a:r>
          </a:p>
          <a:p>
            <a:pPr marL="285750" indent="-285750" algn="l">
              <a:buFont typeface="Arial" panose="020B0604020202020204" pitchFamily="34" charset="0"/>
              <a:buChar char="•"/>
            </a:pPr>
            <a:r>
              <a:rPr lang="en-IN" sz="1400" b="0" i="0" dirty="0">
                <a:solidFill>
                  <a:srgbClr val="0D0D0D"/>
                </a:solidFill>
                <a:effectLst/>
              </a:rPr>
              <a:t>Example: Comparing different RDS instance CPU utilizations.</a:t>
            </a:r>
          </a:p>
        </p:txBody>
      </p:sp>
      <p:sp>
        <p:nvSpPr>
          <p:cNvPr id="9" name="Text Placeholder 8">
            <a:extLst>
              <a:ext uri="{FF2B5EF4-FFF2-40B4-BE49-F238E27FC236}">
                <a16:creationId xmlns:a16="http://schemas.microsoft.com/office/drawing/2014/main" id="{8A268DA4-D5BC-38AA-54EB-D10668305C7E}"/>
              </a:ext>
            </a:extLst>
          </p:cNvPr>
          <p:cNvSpPr>
            <a:spLocks noGrp="1"/>
          </p:cNvSpPr>
          <p:nvPr>
            <p:ph type="body" sz="quarter" idx="16"/>
          </p:nvPr>
        </p:nvSpPr>
        <p:spPr>
          <a:xfrm>
            <a:off x="5542972" y="1561546"/>
            <a:ext cx="3840480" cy="338328"/>
          </a:xfrm>
        </p:spPr>
        <p:txBody>
          <a:bodyPr/>
          <a:lstStyle/>
          <a:p>
            <a:r>
              <a:rPr lang="en-US" sz="1600" b="1" dirty="0"/>
              <a:t>Pie Chart</a:t>
            </a:r>
          </a:p>
        </p:txBody>
      </p:sp>
      <p:sp>
        <p:nvSpPr>
          <p:cNvPr id="14" name="Text Placeholder 13">
            <a:extLst>
              <a:ext uri="{FF2B5EF4-FFF2-40B4-BE49-F238E27FC236}">
                <a16:creationId xmlns:a16="http://schemas.microsoft.com/office/drawing/2014/main" id="{E798351D-2881-C0EE-6D6D-424E1230A6D4}"/>
              </a:ext>
            </a:extLst>
          </p:cNvPr>
          <p:cNvSpPr>
            <a:spLocks noGrp="1"/>
          </p:cNvSpPr>
          <p:nvPr>
            <p:ph type="body" sz="quarter" idx="21"/>
          </p:nvPr>
        </p:nvSpPr>
        <p:spPr>
          <a:xfrm>
            <a:off x="5542972" y="1883867"/>
            <a:ext cx="6191828" cy="543268"/>
          </a:xfrm>
        </p:spPr>
        <p:txBody>
          <a:bodyPr/>
          <a:lstStyle/>
          <a:p>
            <a:pPr marL="285750" indent="-285750" algn="l">
              <a:buFont typeface="Arial" panose="020B0604020202020204" pitchFamily="34" charset="0"/>
              <a:buChar char="•"/>
            </a:pPr>
            <a:r>
              <a:rPr lang="en-US" sz="1400" b="0" i="0" dirty="0">
                <a:solidFill>
                  <a:srgbClr val="0D0D0D"/>
                </a:solidFill>
                <a:effectLst/>
              </a:rPr>
              <a:t>Shows metric distribution as a percentage.</a:t>
            </a:r>
          </a:p>
          <a:p>
            <a:pPr marL="285750" indent="-285750" algn="l">
              <a:buFont typeface="Arial" panose="020B0604020202020204" pitchFamily="34" charset="0"/>
              <a:buChar char="•"/>
            </a:pPr>
            <a:r>
              <a:rPr lang="en-US" sz="1400" b="0" i="0" dirty="0">
                <a:solidFill>
                  <a:srgbClr val="0D0D0D"/>
                </a:solidFill>
                <a:effectLst/>
              </a:rPr>
              <a:t>Example: Distribution of database connections across multiple instances.</a:t>
            </a:r>
          </a:p>
          <a:p>
            <a:endParaRPr lang="en-US" dirty="0"/>
          </a:p>
        </p:txBody>
      </p:sp>
      <p:sp>
        <p:nvSpPr>
          <p:cNvPr id="10" name="Text Placeholder 9">
            <a:extLst>
              <a:ext uri="{FF2B5EF4-FFF2-40B4-BE49-F238E27FC236}">
                <a16:creationId xmlns:a16="http://schemas.microsoft.com/office/drawing/2014/main" id="{D5589FD6-C049-67E3-0386-55C9E18A5B7F}"/>
              </a:ext>
            </a:extLst>
          </p:cNvPr>
          <p:cNvSpPr>
            <a:spLocks noGrp="1"/>
          </p:cNvSpPr>
          <p:nvPr>
            <p:ph type="body" sz="quarter" idx="17"/>
          </p:nvPr>
        </p:nvSpPr>
        <p:spPr>
          <a:xfrm>
            <a:off x="5542972" y="2866644"/>
            <a:ext cx="3840480" cy="338328"/>
          </a:xfrm>
        </p:spPr>
        <p:txBody>
          <a:bodyPr/>
          <a:lstStyle/>
          <a:p>
            <a:r>
              <a:rPr lang="en-US" sz="1600" b="1" dirty="0"/>
              <a:t>Line Graph</a:t>
            </a:r>
          </a:p>
        </p:txBody>
      </p:sp>
      <p:sp>
        <p:nvSpPr>
          <p:cNvPr id="15" name="Text Placeholder 14">
            <a:extLst>
              <a:ext uri="{FF2B5EF4-FFF2-40B4-BE49-F238E27FC236}">
                <a16:creationId xmlns:a16="http://schemas.microsoft.com/office/drawing/2014/main" id="{A0AE4BAA-4471-F175-A91F-AF7D4D9694F3}"/>
              </a:ext>
            </a:extLst>
          </p:cNvPr>
          <p:cNvSpPr>
            <a:spLocks noGrp="1"/>
          </p:cNvSpPr>
          <p:nvPr>
            <p:ph type="body" sz="quarter" idx="22"/>
          </p:nvPr>
        </p:nvSpPr>
        <p:spPr>
          <a:xfrm>
            <a:off x="5542972" y="3206050"/>
            <a:ext cx="6323908" cy="543268"/>
          </a:xfrm>
        </p:spPr>
        <p:txBody>
          <a:bodyPr/>
          <a:lstStyle/>
          <a:p>
            <a:pPr marL="285750" indent="-285750">
              <a:buFont typeface="Arial" panose="020B0604020202020204" pitchFamily="34" charset="0"/>
              <a:buChar char="•"/>
            </a:pPr>
            <a:r>
              <a:rPr lang="en-US" sz="1400" dirty="0"/>
              <a:t>Best for tracking trends over time.</a:t>
            </a:r>
          </a:p>
          <a:p>
            <a:pPr marL="285750" indent="-285750">
              <a:buFont typeface="Arial" panose="020B0604020202020204" pitchFamily="34" charset="0"/>
              <a:buChar char="•"/>
            </a:pPr>
            <a:r>
              <a:rPr lang="en-US" sz="1400" dirty="0"/>
              <a:t>Example: Monitoring CPU utilization or FreeStorageSpace.</a:t>
            </a:r>
          </a:p>
        </p:txBody>
      </p:sp>
      <p:sp>
        <p:nvSpPr>
          <p:cNvPr id="11" name="Text Placeholder 10">
            <a:extLst>
              <a:ext uri="{FF2B5EF4-FFF2-40B4-BE49-F238E27FC236}">
                <a16:creationId xmlns:a16="http://schemas.microsoft.com/office/drawing/2014/main" id="{ABEE4168-3FE3-7D58-F903-91FC215BAE4D}"/>
              </a:ext>
            </a:extLst>
          </p:cNvPr>
          <p:cNvSpPr>
            <a:spLocks noGrp="1"/>
          </p:cNvSpPr>
          <p:nvPr>
            <p:ph type="body" sz="quarter" idx="18"/>
          </p:nvPr>
        </p:nvSpPr>
        <p:spPr>
          <a:xfrm>
            <a:off x="5542972" y="4205978"/>
            <a:ext cx="1260856" cy="338328"/>
          </a:xfrm>
        </p:spPr>
        <p:txBody>
          <a:bodyPr/>
          <a:lstStyle/>
          <a:p>
            <a:r>
              <a:rPr lang="en-US" sz="1600" b="1" dirty="0"/>
              <a:t>Number</a:t>
            </a:r>
          </a:p>
        </p:txBody>
      </p:sp>
      <p:sp>
        <p:nvSpPr>
          <p:cNvPr id="16" name="Text Placeholder 15">
            <a:extLst>
              <a:ext uri="{FF2B5EF4-FFF2-40B4-BE49-F238E27FC236}">
                <a16:creationId xmlns:a16="http://schemas.microsoft.com/office/drawing/2014/main" id="{A6C25713-E18A-8B65-C9FA-9A00A9CBBA6B}"/>
              </a:ext>
            </a:extLst>
          </p:cNvPr>
          <p:cNvSpPr>
            <a:spLocks noGrp="1"/>
          </p:cNvSpPr>
          <p:nvPr>
            <p:ph type="body" sz="quarter" idx="23"/>
          </p:nvPr>
        </p:nvSpPr>
        <p:spPr>
          <a:xfrm>
            <a:off x="5537200" y="4531485"/>
            <a:ext cx="6329680" cy="640079"/>
          </a:xfrm>
        </p:spPr>
        <p:txBody>
          <a:bodyPr/>
          <a:lstStyle/>
          <a:p>
            <a:pPr marL="285750" indent="-285750">
              <a:buFont typeface="Arial" panose="020B0604020202020204" pitchFamily="34" charset="0"/>
              <a:buChar char="•"/>
            </a:pPr>
            <a:r>
              <a:rPr lang="en-US" sz="1400" dirty="0"/>
              <a:t>Displays a single numeric value.</a:t>
            </a:r>
          </a:p>
          <a:p>
            <a:pPr marL="285750" indent="-285750">
              <a:buFont typeface="Arial" panose="020B0604020202020204" pitchFamily="34" charset="0"/>
              <a:buChar char="•"/>
            </a:pPr>
            <a:r>
              <a:rPr lang="en-US" sz="1400" dirty="0"/>
              <a:t>Example: Showing the current active database connections.</a:t>
            </a:r>
          </a:p>
        </p:txBody>
      </p:sp>
      <p:sp>
        <p:nvSpPr>
          <p:cNvPr id="12" name="Text Placeholder 11">
            <a:extLst>
              <a:ext uri="{FF2B5EF4-FFF2-40B4-BE49-F238E27FC236}">
                <a16:creationId xmlns:a16="http://schemas.microsoft.com/office/drawing/2014/main" id="{BC99BB05-2464-9628-4AF6-F75298B4B89E}"/>
              </a:ext>
            </a:extLst>
          </p:cNvPr>
          <p:cNvSpPr>
            <a:spLocks noGrp="1"/>
          </p:cNvSpPr>
          <p:nvPr>
            <p:ph type="body" sz="quarter" idx="19"/>
          </p:nvPr>
        </p:nvSpPr>
        <p:spPr>
          <a:xfrm>
            <a:off x="5537200" y="5427610"/>
            <a:ext cx="3840480" cy="338328"/>
          </a:xfrm>
        </p:spPr>
        <p:txBody>
          <a:bodyPr/>
          <a:lstStyle/>
          <a:p>
            <a:r>
              <a:rPr lang="en-US" sz="1600" b="1" dirty="0"/>
              <a:t>Stacked Area</a:t>
            </a:r>
          </a:p>
        </p:txBody>
      </p:sp>
      <p:sp>
        <p:nvSpPr>
          <p:cNvPr id="17" name="Text Placeholder 16">
            <a:extLst>
              <a:ext uri="{FF2B5EF4-FFF2-40B4-BE49-F238E27FC236}">
                <a16:creationId xmlns:a16="http://schemas.microsoft.com/office/drawing/2014/main" id="{2EB94B1B-FC15-3A7B-A562-06B6F366B340}"/>
              </a:ext>
            </a:extLst>
          </p:cNvPr>
          <p:cNvSpPr>
            <a:spLocks noGrp="1"/>
          </p:cNvSpPr>
          <p:nvPr>
            <p:ph type="body" sz="quarter" idx="24"/>
          </p:nvPr>
        </p:nvSpPr>
        <p:spPr>
          <a:xfrm>
            <a:off x="5542972" y="5765938"/>
            <a:ext cx="6329680" cy="995382"/>
          </a:xfrm>
        </p:spPr>
        <p:txBody>
          <a:bodyPr/>
          <a:lstStyle/>
          <a:p>
            <a:pPr marL="285750" indent="-285750" algn="l">
              <a:buFont typeface="Arial" panose="020B0604020202020204" pitchFamily="34" charset="0"/>
              <a:buChar char="•"/>
            </a:pPr>
            <a:r>
              <a:rPr lang="en-US" sz="1400" b="0" i="0" dirty="0">
                <a:solidFill>
                  <a:srgbClr val="0D0D0D"/>
                </a:solidFill>
                <a:effectLst/>
              </a:rPr>
              <a:t>Useful for showing multiple metrics stacked on top of each other.</a:t>
            </a:r>
          </a:p>
          <a:p>
            <a:pPr marL="285750" indent="-285750" algn="l">
              <a:buFont typeface="Arial" panose="020B0604020202020204" pitchFamily="34" charset="0"/>
              <a:buChar char="•"/>
            </a:pPr>
            <a:r>
              <a:rPr lang="en-US" sz="1400" b="0" i="0" dirty="0">
                <a:solidFill>
                  <a:srgbClr val="0D0D0D"/>
                </a:solidFill>
                <a:effectLst/>
              </a:rPr>
              <a:t>Example: Stacking ReadIOPS and WriteIOPS.</a:t>
            </a:r>
          </a:p>
          <a:p>
            <a:endParaRPr lang="en-US" dirty="0"/>
          </a:p>
        </p:txBody>
      </p:sp>
      <p:pic>
        <p:nvPicPr>
          <p:cNvPr id="29" name="Picture 28">
            <a:extLst>
              <a:ext uri="{FF2B5EF4-FFF2-40B4-BE49-F238E27FC236}">
                <a16:creationId xmlns:a16="http://schemas.microsoft.com/office/drawing/2014/main" id="{CC415469-F8CB-4AD1-F9EA-F5B648E6F3E2}"/>
              </a:ext>
            </a:extLst>
          </p:cNvPr>
          <p:cNvPicPr>
            <a:picLocks noChangeAspect="1"/>
          </p:cNvPicPr>
          <p:nvPr/>
        </p:nvPicPr>
        <p:blipFill>
          <a:blip r:embed="rId2"/>
          <a:srcRect t="22788" r="1147" b="8847"/>
          <a:stretch/>
        </p:blipFill>
        <p:spPr>
          <a:xfrm>
            <a:off x="231596" y="2000520"/>
            <a:ext cx="4000244" cy="2275610"/>
          </a:xfrm>
          <a:prstGeom prst="rect">
            <a:avLst/>
          </a:prstGeom>
        </p:spPr>
      </p:pic>
      <p:pic>
        <p:nvPicPr>
          <p:cNvPr id="41" name="Picture Placeholder 40">
            <a:extLst>
              <a:ext uri="{FF2B5EF4-FFF2-40B4-BE49-F238E27FC236}">
                <a16:creationId xmlns:a16="http://schemas.microsoft.com/office/drawing/2014/main" id="{E1980C11-1A5F-8A27-23FF-15DB09695CBB}"/>
              </a:ext>
            </a:extLst>
          </p:cNvPr>
          <p:cNvPicPr>
            <a:picLocks noGrp="1" noChangeAspect="1"/>
          </p:cNvPicPr>
          <p:nvPr>
            <p:ph type="pic" sz="quarter" idx="12"/>
          </p:nvPr>
        </p:nvPicPr>
        <p:blipFill>
          <a:blip r:embed="rId3"/>
          <a:srcRect l="9924" r="9924"/>
          <a:stretch>
            <a:fillRect/>
          </a:stretch>
        </p:blipFill>
        <p:spPr>
          <a:prstGeom prst="rect">
            <a:avLst/>
          </a:prstGeom>
          <a:effectLst>
            <a:glow rad="63500">
              <a:schemeClr val="accent1">
                <a:satMod val="175000"/>
                <a:alpha val="40000"/>
              </a:schemeClr>
            </a:glow>
          </a:effectLst>
        </p:spPr>
      </p:pic>
      <p:pic>
        <p:nvPicPr>
          <p:cNvPr id="45" name="Picture Placeholder 44">
            <a:extLst>
              <a:ext uri="{FF2B5EF4-FFF2-40B4-BE49-F238E27FC236}">
                <a16:creationId xmlns:a16="http://schemas.microsoft.com/office/drawing/2014/main" id="{ECAF874D-DF2A-3E53-C446-1FADCF301F48}"/>
              </a:ext>
            </a:extLst>
          </p:cNvPr>
          <p:cNvPicPr>
            <a:picLocks noGrp="1" noChangeAspect="1"/>
          </p:cNvPicPr>
          <p:nvPr>
            <p:ph type="pic" sz="quarter" idx="14"/>
          </p:nvPr>
        </p:nvPicPr>
        <p:blipFill>
          <a:blip r:embed="rId4"/>
          <a:srcRect l="9735" r="9735"/>
          <a:stretch>
            <a:fillRect/>
          </a:stretch>
        </p:blipFill>
        <p:spPr>
          <a:xfrm>
            <a:off x="4447394" y="5675320"/>
            <a:ext cx="640080" cy="640080"/>
          </a:xfrm>
          <a:prstGeom prst="rect">
            <a:avLst/>
          </a:prstGeom>
        </p:spPr>
      </p:pic>
      <p:pic>
        <p:nvPicPr>
          <p:cNvPr id="57" name="Picture Placeholder 56">
            <a:extLst>
              <a:ext uri="{FF2B5EF4-FFF2-40B4-BE49-F238E27FC236}">
                <a16:creationId xmlns:a16="http://schemas.microsoft.com/office/drawing/2014/main" id="{38D7A632-7659-8009-6988-C820830CB94A}"/>
              </a:ext>
            </a:extLst>
          </p:cNvPr>
          <p:cNvPicPr>
            <a:picLocks noGrp="1" noChangeAspect="1"/>
          </p:cNvPicPr>
          <p:nvPr>
            <p:ph type="pic" sz="quarter" idx="13"/>
          </p:nvPr>
        </p:nvPicPr>
        <p:blipFill>
          <a:blip r:embed="rId5"/>
          <a:srcRect l="11111" r="11111"/>
          <a:stretch>
            <a:fillRect/>
          </a:stretch>
        </p:blipFill>
        <p:spPr>
          <a:prstGeom prst="rect">
            <a:avLst/>
          </a:prstGeom>
        </p:spPr>
      </p:pic>
      <p:pic>
        <p:nvPicPr>
          <p:cNvPr id="51" name="Picture Placeholder 50">
            <a:extLst>
              <a:ext uri="{FF2B5EF4-FFF2-40B4-BE49-F238E27FC236}">
                <a16:creationId xmlns:a16="http://schemas.microsoft.com/office/drawing/2014/main" id="{29053662-A475-A6D6-6A92-CD1C5C18C56C}"/>
              </a:ext>
            </a:extLst>
          </p:cNvPr>
          <p:cNvPicPr>
            <a:picLocks noGrp="1" noChangeAspect="1"/>
          </p:cNvPicPr>
          <p:nvPr>
            <p:ph type="pic" sz="quarter" idx="10"/>
          </p:nvPr>
        </p:nvPicPr>
        <p:blipFill>
          <a:blip r:embed="rId6"/>
          <a:srcRect l="5882" r="5882"/>
          <a:stretch>
            <a:fillRect/>
          </a:stretch>
        </p:blipFill>
        <p:spPr>
          <a:prstGeom prst="rect">
            <a:avLst/>
          </a:prstGeom>
        </p:spPr>
      </p:pic>
      <p:pic>
        <p:nvPicPr>
          <p:cNvPr id="55" name="Picture Placeholder 54">
            <a:extLst>
              <a:ext uri="{FF2B5EF4-FFF2-40B4-BE49-F238E27FC236}">
                <a16:creationId xmlns:a16="http://schemas.microsoft.com/office/drawing/2014/main" id="{C30F533B-F81D-5F35-30A2-FD927B78A561}"/>
              </a:ext>
            </a:extLst>
          </p:cNvPr>
          <p:cNvPicPr>
            <a:picLocks noGrp="1" noChangeAspect="1"/>
          </p:cNvPicPr>
          <p:nvPr>
            <p:ph type="pic" sz="quarter" idx="11"/>
          </p:nvPr>
        </p:nvPicPr>
        <p:blipFill>
          <a:blip r:embed="rId7"/>
          <a:srcRect l="3150" r="3150"/>
          <a:stretch>
            <a:fillRect/>
          </a:stretch>
        </p:blipFill>
        <p:spPr>
          <a:prstGeom prst="rect">
            <a:avLst/>
          </a:prstGeom>
        </p:spPr>
      </p:pic>
      <p:pic>
        <p:nvPicPr>
          <p:cNvPr id="59" name="Picture 58">
            <a:extLst>
              <a:ext uri="{FF2B5EF4-FFF2-40B4-BE49-F238E27FC236}">
                <a16:creationId xmlns:a16="http://schemas.microsoft.com/office/drawing/2014/main" id="{D8E04DC7-DFB0-305F-0C2D-A8BC6442D987}"/>
              </a:ext>
            </a:extLst>
          </p:cNvPr>
          <p:cNvPicPr>
            <a:picLocks noChangeAspect="1"/>
          </p:cNvPicPr>
          <p:nvPr/>
        </p:nvPicPr>
        <p:blipFill>
          <a:blip r:embed="rId8"/>
          <a:srcRect l="2667" t="15924" r="2667" b="6822"/>
          <a:stretch/>
        </p:blipFill>
        <p:spPr>
          <a:xfrm>
            <a:off x="231596" y="4382716"/>
            <a:ext cx="3352144" cy="2166253"/>
          </a:xfrm>
          <a:prstGeom prst="rect">
            <a:avLst/>
          </a:prstGeom>
        </p:spPr>
      </p:pic>
      <p:sp>
        <p:nvSpPr>
          <p:cNvPr id="61" name="TextBox 60">
            <a:extLst>
              <a:ext uri="{FF2B5EF4-FFF2-40B4-BE49-F238E27FC236}">
                <a16:creationId xmlns:a16="http://schemas.microsoft.com/office/drawing/2014/main" id="{3D82224B-7572-06E4-BC3C-D17A86E8BB1E}"/>
              </a:ext>
            </a:extLst>
          </p:cNvPr>
          <p:cNvSpPr txBox="1"/>
          <p:nvPr/>
        </p:nvSpPr>
        <p:spPr>
          <a:xfrm>
            <a:off x="231596" y="684101"/>
            <a:ext cx="6096000" cy="1024511"/>
          </a:xfrm>
          <a:prstGeom prst="rect">
            <a:avLst/>
          </a:prstGeom>
          <a:noFill/>
        </p:spPr>
        <p:txBody>
          <a:bodyPr wrap="square">
            <a:spAutoFit/>
          </a:bodyPr>
          <a:lstStyle/>
          <a:p>
            <a:pPr>
              <a:lnSpc>
                <a:spcPct val="150000"/>
              </a:lnSpc>
            </a:pPr>
            <a:r>
              <a:rPr lang="en-US" sz="1400" dirty="0"/>
              <a:t>Add </a:t>
            </a:r>
            <a:r>
              <a:rPr lang="en-US" sz="1400" b="1" dirty="0"/>
              <a:t>multiple widgets </a:t>
            </a:r>
            <a:r>
              <a:rPr lang="en-US" sz="1400" dirty="0"/>
              <a:t>to display different metrics.</a:t>
            </a:r>
          </a:p>
          <a:p>
            <a:pPr>
              <a:lnSpc>
                <a:spcPct val="150000"/>
              </a:lnSpc>
            </a:pPr>
            <a:r>
              <a:rPr lang="en-US" sz="1400" dirty="0"/>
              <a:t>Drag and resize widgets as needed.</a:t>
            </a:r>
          </a:p>
          <a:p>
            <a:pPr>
              <a:lnSpc>
                <a:spcPct val="150000"/>
              </a:lnSpc>
            </a:pPr>
            <a:r>
              <a:rPr lang="en-US" sz="1400" dirty="0"/>
              <a:t>Click </a:t>
            </a:r>
            <a:r>
              <a:rPr lang="en-US" sz="1400" b="1" dirty="0"/>
              <a:t>Save dashboard.</a:t>
            </a:r>
            <a:endParaRPr lang="en-IN" sz="1400" b="1" dirty="0"/>
          </a:p>
        </p:txBody>
      </p:sp>
      <p:sp>
        <p:nvSpPr>
          <p:cNvPr id="63" name="TextBox 62">
            <a:extLst>
              <a:ext uri="{FF2B5EF4-FFF2-40B4-BE49-F238E27FC236}">
                <a16:creationId xmlns:a16="http://schemas.microsoft.com/office/drawing/2014/main" id="{2CD6AA08-2120-BD5D-C341-3ACB9C9F0049}"/>
              </a:ext>
            </a:extLst>
          </p:cNvPr>
          <p:cNvSpPr txBox="1"/>
          <p:nvPr/>
        </p:nvSpPr>
        <p:spPr>
          <a:xfrm>
            <a:off x="231596" y="296725"/>
            <a:ext cx="6096000" cy="369332"/>
          </a:xfrm>
          <a:prstGeom prst="rect">
            <a:avLst/>
          </a:prstGeom>
          <a:noFill/>
        </p:spPr>
        <p:txBody>
          <a:bodyPr wrap="square">
            <a:spAutoFit/>
          </a:bodyPr>
          <a:lstStyle/>
          <a:p>
            <a:r>
              <a:rPr lang="en-IN" b="1" dirty="0"/>
              <a:t>Customize the Dashboard</a:t>
            </a:r>
          </a:p>
        </p:txBody>
      </p:sp>
    </p:spTree>
    <p:extLst>
      <p:ext uri="{BB962C8B-B14F-4D97-AF65-F5344CB8AC3E}">
        <p14:creationId xmlns:p14="http://schemas.microsoft.com/office/powerpoint/2010/main" val="866533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p:txBody>
          <a:bodyPr/>
          <a:lstStyle/>
          <a:p>
            <a:r>
              <a:rPr lang="en-US" altLang="zh-CN" dirty="0"/>
              <a:t>Summary</a:t>
            </a:r>
            <a:br>
              <a:rPr lang="en-US" dirty="0"/>
            </a:br>
            <a:endParaRPr lang="en-US" dirty="0"/>
          </a:p>
        </p:txBody>
      </p:sp>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61888" y="2944368"/>
            <a:ext cx="4818888" cy="1499813"/>
          </a:xfrm>
        </p:spPr>
        <p:txBody>
          <a:bodyPr/>
          <a:lstStyle/>
          <a:p>
            <a:r>
              <a:rPr lang="en-US" b="0" i="0" dirty="0">
                <a:solidFill>
                  <a:srgbClr val="0D0D0D"/>
                </a:solidFill>
                <a:effectLst/>
                <a:latin typeface="ui-sans-serif"/>
              </a:rPr>
              <a:t>By implementing this alarm, you ensure that your RDS database has enough storage, avoiding service disruptions and improving system reliability. Always review and adjust the alarm settings based on your workload to keep your database running smoothly.</a:t>
            </a:r>
            <a:endParaRPr lang="en-US"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19</a:t>
            </a:fld>
            <a:endParaRPr lang="en-US" dirty="0"/>
          </a:p>
        </p:txBody>
      </p:sp>
      <p:pic>
        <p:nvPicPr>
          <p:cNvPr id="6" name="Picture Placeholder 5">
            <a:extLst>
              <a:ext uri="{FF2B5EF4-FFF2-40B4-BE49-F238E27FC236}">
                <a16:creationId xmlns:a16="http://schemas.microsoft.com/office/drawing/2014/main" id="{CAE11958-F70C-B0C7-8969-A7CF9ACA721D}"/>
              </a:ext>
            </a:extLst>
          </p:cNvPr>
          <p:cNvPicPr>
            <a:picLocks noGrp="1" noChangeAspect="1"/>
          </p:cNvPicPr>
          <p:nvPr>
            <p:ph type="pic" sz="quarter" idx="13"/>
          </p:nvPr>
        </p:nvPicPr>
        <p:blipFill>
          <a:blip r:embed="rId2"/>
          <a:srcRect l="49623" t="21538" r="2262"/>
          <a:stretch/>
        </p:blipFill>
        <p:spPr>
          <a:xfrm>
            <a:off x="389079" y="828179"/>
            <a:ext cx="4291076" cy="5149834"/>
          </a:xfrm>
          <a:prstGeom prst="rect">
            <a:avLst/>
          </a:prstGeom>
        </p:spPr>
      </p:pic>
    </p:spTree>
    <p:extLst>
      <p:ext uri="{BB962C8B-B14F-4D97-AF65-F5344CB8AC3E}">
        <p14:creationId xmlns:p14="http://schemas.microsoft.com/office/powerpoint/2010/main" val="59172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a:xfrm>
            <a:off x="1139952" y="512064"/>
            <a:ext cx="9912096" cy="630936"/>
          </a:xfrm>
        </p:spPr>
        <p:txBody>
          <a:bodyPr/>
          <a:lstStyle/>
          <a:p>
            <a:r>
              <a:rPr lang="en-US" sz="3200" dirty="0"/>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sz="1800"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sz="1800" dirty="0"/>
              <a:t>Overview</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sz="1800" dirty="0"/>
              <a:t>Prerequisites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279858" y="4319944"/>
            <a:ext cx="1947672" cy="1166456"/>
          </a:xfrm>
        </p:spPr>
        <p:txBody>
          <a:bodyPr/>
          <a:lstStyle/>
          <a:p>
            <a:r>
              <a:rPr lang="en-US" sz="1800" dirty="0"/>
              <a:t>Steps to Create an RDS</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sz="1800" dirty="0"/>
              <a:t>Testing and Validation</a:t>
            </a:r>
          </a:p>
          <a:p>
            <a:endParaRPr lang="en-US" dirty="0"/>
          </a:p>
        </p:txBody>
      </p:sp>
    </p:spTree>
    <p:extLst>
      <p:ext uri="{BB962C8B-B14F-4D97-AF65-F5344CB8AC3E}">
        <p14:creationId xmlns:p14="http://schemas.microsoft.com/office/powerpoint/2010/main" val="681978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418893" y="2421636"/>
            <a:ext cx="4873752" cy="1709928"/>
          </a:xfrm>
        </p:spPr>
        <p:txBody>
          <a:bodyPr/>
          <a:lstStyle/>
          <a:p>
            <a:r>
              <a:rPr lang="en-US" dirty="0"/>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a:xfrm>
            <a:off x="1232080" y="5095076"/>
            <a:ext cx="1284978" cy="391324"/>
          </a:xfrm>
        </p:spPr>
        <p:txBody>
          <a:bodyPr/>
          <a:lstStyle/>
          <a:p>
            <a:r>
              <a:rPr lang="en-US" dirty="0"/>
              <a:t>G.Deekshitha</a:t>
            </a:r>
          </a:p>
          <a:p>
            <a:endParaRPr lang="en-US" dirty="0"/>
          </a:p>
        </p:txBody>
      </p:sp>
      <p:pic>
        <p:nvPicPr>
          <p:cNvPr id="4" name="Picture Placeholder 3">
            <a:extLst>
              <a:ext uri="{FF2B5EF4-FFF2-40B4-BE49-F238E27FC236}">
                <a16:creationId xmlns:a16="http://schemas.microsoft.com/office/drawing/2014/main" id="{CE2A8F89-89C0-8D8C-F904-6BAA4EE0464C}"/>
              </a:ext>
            </a:extLst>
          </p:cNvPr>
          <p:cNvPicPr>
            <a:picLocks noGrp="1" noChangeAspect="1"/>
          </p:cNvPicPr>
          <p:nvPr>
            <p:ph type="pic" sz="quarter" idx="10"/>
          </p:nvPr>
        </p:nvPicPr>
        <p:blipFill>
          <a:blip r:embed="rId2"/>
          <a:srcRect l="14723" r="14723"/>
          <a:stretch>
            <a:fillRect/>
          </a:stretch>
        </p:blipFill>
        <p:spPr>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700077" y="908952"/>
            <a:ext cx="1690196" cy="327844"/>
          </a:xfrm>
        </p:spPr>
        <p:txBody>
          <a:bodyPr/>
          <a:lstStyle/>
          <a:p>
            <a:r>
              <a:rPr lang="en-US" sz="2000"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700076" y="1315454"/>
            <a:ext cx="6807629" cy="4542492"/>
          </a:xfrm>
        </p:spPr>
        <p:txBody>
          <a:bodyPr/>
          <a:lstStyle/>
          <a:p>
            <a:r>
              <a:rPr lang="en-US" b="1" dirty="0"/>
              <a:t>RDS :</a:t>
            </a:r>
          </a:p>
          <a:p>
            <a:r>
              <a:rPr lang="en-US" dirty="0"/>
              <a:t>Amazon </a:t>
            </a:r>
            <a:r>
              <a:rPr lang="en-US" b="1" dirty="0"/>
              <a:t>Relational Database Service </a:t>
            </a:r>
            <a:r>
              <a:rPr lang="en-US" dirty="0"/>
              <a:t>(Amazon RDS) is an easy-to-manage relational database service optimized for total cost of ownership. It is simple to set up, operate, and scale with demand. Amazon RDS automates undifferentiated database management tasks, such as </a:t>
            </a:r>
            <a:r>
              <a:rPr lang="en-US" b="1" dirty="0"/>
              <a:t>provisioning, configuring, backing up</a:t>
            </a:r>
            <a:r>
              <a:rPr lang="en-US" dirty="0"/>
              <a:t>, and </a:t>
            </a:r>
            <a:r>
              <a:rPr lang="en-US" b="1" dirty="0"/>
              <a:t>patching</a:t>
            </a:r>
            <a:r>
              <a:rPr lang="en-US" dirty="0"/>
              <a:t>. </a:t>
            </a:r>
          </a:p>
          <a:p>
            <a:pPr marL="340614" indent="-285750">
              <a:buFont typeface="Arial" panose="020B0604020202020204" pitchFamily="34" charset="0"/>
              <a:buChar char="•"/>
            </a:pPr>
            <a:r>
              <a:rPr lang="en-US" b="1" dirty="0"/>
              <a:t>Amazon RDS </a:t>
            </a:r>
            <a:r>
              <a:rPr lang="en-US" dirty="0"/>
              <a:t>is a relational database that is used to store, organize, and provide access to related data for </a:t>
            </a:r>
            <a:r>
              <a:rPr lang="en-US" b="1" dirty="0"/>
              <a:t>data analysis, modeling, reporting,</a:t>
            </a:r>
            <a:r>
              <a:rPr lang="en-US" dirty="0"/>
              <a:t> and other business use cases.</a:t>
            </a:r>
          </a:p>
          <a:p>
            <a:r>
              <a:rPr lang="en-US" b="1" dirty="0"/>
              <a:t>Cloudwatch :</a:t>
            </a:r>
          </a:p>
          <a:p>
            <a:r>
              <a:rPr lang="en-US" b="1" dirty="0"/>
              <a:t>Amazon CloudWatch </a:t>
            </a:r>
            <a:r>
              <a:rPr lang="en-US" dirty="0"/>
              <a:t>is a monitoring and management service that provides data and actionable insights for AWS, </a:t>
            </a:r>
            <a:r>
              <a:rPr lang="en-US" b="1" dirty="0"/>
              <a:t>on-premises, hybrid</a:t>
            </a:r>
            <a:r>
              <a:rPr lang="en-US" dirty="0"/>
              <a:t>, and other </a:t>
            </a:r>
            <a:r>
              <a:rPr lang="en-US" b="1" dirty="0"/>
              <a:t>cloud applications </a:t>
            </a:r>
            <a:r>
              <a:rPr lang="en-US" dirty="0"/>
              <a:t>and </a:t>
            </a:r>
            <a:r>
              <a:rPr lang="en-US" b="1" dirty="0"/>
              <a:t>infrastructure resources</a:t>
            </a:r>
            <a:r>
              <a:rPr lang="en-US" dirty="0"/>
              <a:t>.</a:t>
            </a:r>
          </a:p>
          <a:p>
            <a:pPr marL="340614" indent="-285750">
              <a:buFont typeface="Arial" panose="020B0604020202020204" pitchFamily="34" charset="0"/>
              <a:buChar char="•"/>
            </a:pPr>
            <a:r>
              <a:rPr lang="en-US" b="1" dirty="0"/>
              <a:t>CloudWatch</a:t>
            </a:r>
            <a:r>
              <a:rPr lang="en-US" dirty="0"/>
              <a:t> gives visibility into system-wide performance and allows users to </a:t>
            </a:r>
            <a:r>
              <a:rPr lang="en-US" b="1" dirty="0"/>
              <a:t>set alarms</a:t>
            </a:r>
            <a:r>
              <a:rPr lang="en-US" dirty="0"/>
              <a:t>, automatically react to changes, and gain a unified view of operational health.</a:t>
            </a:r>
          </a:p>
        </p:txBody>
      </p:sp>
      <p:sp>
        <p:nvSpPr>
          <p:cNvPr id="10" name="Rectangle 9">
            <a:extLst>
              <a:ext uri="{FF2B5EF4-FFF2-40B4-BE49-F238E27FC236}">
                <a16:creationId xmlns:a16="http://schemas.microsoft.com/office/drawing/2014/main" id="{48D65F55-8113-BB5C-07B6-DDA474B8B132}"/>
              </a:ext>
            </a:extLst>
          </p:cNvPr>
          <p:cNvSpPr/>
          <p:nvPr/>
        </p:nvSpPr>
        <p:spPr>
          <a:xfrm>
            <a:off x="8160774" y="825910"/>
            <a:ext cx="3683189" cy="5287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B7063864-2292-0625-761B-29B828310B0A}"/>
              </a:ext>
            </a:extLst>
          </p:cNvPr>
          <p:cNvPicPr>
            <a:picLocks noChangeAspect="1"/>
          </p:cNvPicPr>
          <p:nvPr/>
        </p:nvPicPr>
        <p:blipFill>
          <a:blip r:embed="rId2"/>
          <a:srcRect l="7490" r="7814"/>
          <a:stretch/>
        </p:blipFill>
        <p:spPr>
          <a:xfrm>
            <a:off x="8353388" y="3659093"/>
            <a:ext cx="3317501" cy="2198853"/>
          </a:xfrm>
          <a:prstGeom prst="rect">
            <a:avLst/>
          </a:prstGeom>
        </p:spPr>
      </p:pic>
      <p:pic>
        <p:nvPicPr>
          <p:cNvPr id="12" name="Picture 11">
            <a:extLst>
              <a:ext uri="{FF2B5EF4-FFF2-40B4-BE49-F238E27FC236}">
                <a16:creationId xmlns:a16="http://schemas.microsoft.com/office/drawing/2014/main" id="{311E3743-9496-09C9-6640-BAFE3EA27900}"/>
              </a:ext>
            </a:extLst>
          </p:cNvPr>
          <p:cNvPicPr>
            <a:picLocks noChangeAspect="1"/>
          </p:cNvPicPr>
          <p:nvPr/>
        </p:nvPicPr>
        <p:blipFill>
          <a:blip r:embed="rId3"/>
          <a:stretch>
            <a:fillRect/>
          </a:stretch>
        </p:blipFill>
        <p:spPr>
          <a:xfrm>
            <a:off x="8353388" y="1151532"/>
            <a:ext cx="3317500" cy="2123502"/>
          </a:xfrm>
          <a:prstGeom prst="rect">
            <a:avLst/>
          </a:prstGeo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378594" y="676175"/>
            <a:ext cx="4270248" cy="630936"/>
          </a:xfrm>
        </p:spPr>
        <p:txBody>
          <a:bodyPr/>
          <a:lstStyle/>
          <a:p>
            <a:r>
              <a:rPr lang="en-US" sz="2400" dirty="0"/>
              <a:t>Overview of the Solution</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378594" y="1580147"/>
            <a:ext cx="4704026" cy="3697705"/>
          </a:xfrm>
        </p:spPr>
        <p:txBody>
          <a:bodyPr/>
          <a:lstStyle/>
          <a:p>
            <a:pPr marL="342900" indent="-342900">
              <a:buFont typeface="Arial" panose="020B0604020202020204" pitchFamily="34" charset="0"/>
              <a:buChar char="•"/>
            </a:pPr>
            <a:r>
              <a:rPr lang="en-US" altLang="zh-CN" sz="1600" dirty="0"/>
              <a:t>Create an RDS database instance.</a:t>
            </a:r>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en-US" altLang="zh-CN" sz="1600" dirty="0"/>
              <a:t>Create a CloudWatch alarm for free storage space to proactively monitor database storage.</a:t>
            </a:r>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en-US" altLang="zh-CN" sz="1600" dirty="0"/>
              <a:t>Configure threshold conditions to trigger alerts when free storage space goes below a certain level.</a:t>
            </a:r>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en-US" altLang="zh-CN" sz="1600" dirty="0"/>
              <a:t>Use Amazon Simple Notification Service (SNS) to send email alerts to specified recipients.</a:t>
            </a:r>
          </a:p>
          <a:p>
            <a:pPr marL="342900" indent="-342900">
              <a:buFont typeface="Arial" panose="020B0604020202020204" pitchFamily="34" charset="0"/>
              <a:buChar char="•"/>
            </a:pPr>
            <a:endParaRPr lang="en-US" altLang="zh-CN" sz="1600" dirty="0"/>
          </a:p>
          <a:p>
            <a:pPr marL="342900" indent="-342900">
              <a:buFont typeface="Arial" panose="020B0604020202020204" pitchFamily="34" charset="0"/>
              <a:buChar char="•"/>
            </a:pPr>
            <a:r>
              <a:rPr lang="en-US" altLang="zh-CN" sz="1600" dirty="0"/>
              <a:t>Automate notifications to ensure quick responses to potential storage issues.</a:t>
            </a:r>
          </a:p>
        </p:txBody>
      </p:sp>
      <p:pic>
        <p:nvPicPr>
          <p:cNvPr id="9" name="Picture 8">
            <a:extLst>
              <a:ext uri="{FF2B5EF4-FFF2-40B4-BE49-F238E27FC236}">
                <a16:creationId xmlns:a16="http://schemas.microsoft.com/office/drawing/2014/main" id="{3259032C-CAB1-A065-A273-889ED222DD64}"/>
              </a:ext>
            </a:extLst>
          </p:cNvPr>
          <p:cNvPicPr>
            <a:picLocks noChangeAspect="1"/>
          </p:cNvPicPr>
          <p:nvPr/>
        </p:nvPicPr>
        <p:blipFill>
          <a:blip r:embed="rId2"/>
          <a:stretch>
            <a:fillRect/>
          </a:stretch>
        </p:blipFill>
        <p:spPr>
          <a:xfrm>
            <a:off x="5525730" y="2142971"/>
            <a:ext cx="5083276" cy="2867025"/>
          </a:xfrm>
          <a:prstGeom prst="rect">
            <a:avLst/>
          </a:prstGeom>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F9146F-4781-1EFA-4E66-C72319068B44}"/>
              </a:ext>
            </a:extLst>
          </p:cNvPr>
          <p:cNvSpPr>
            <a:spLocks noGrp="1"/>
          </p:cNvSpPr>
          <p:nvPr>
            <p:ph type="title"/>
          </p:nvPr>
        </p:nvSpPr>
        <p:spPr>
          <a:xfrm>
            <a:off x="4436123" y="594082"/>
            <a:ext cx="3319753" cy="583698"/>
          </a:xfrm>
        </p:spPr>
        <p:txBody>
          <a:bodyPr/>
          <a:lstStyle/>
          <a:p>
            <a:r>
              <a:rPr lang="en-IN" sz="2400" dirty="0"/>
              <a:t>Prerequisites</a:t>
            </a:r>
          </a:p>
        </p:txBody>
      </p:sp>
      <p:sp>
        <p:nvSpPr>
          <p:cNvPr id="7" name="Text Placeholder 6">
            <a:extLst>
              <a:ext uri="{FF2B5EF4-FFF2-40B4-BE49-F238E27FC236}">
                <a16:creationId xmlns:a16="http://schemas.microsoft.com/office/drawing/2014/main" id="{0688E713-7ACD-49EC-0267-501F7A644152}"/>
              </a:ext>
            </a:extLst>
          </p:cNvPr>
          <p:cNvSpPr>
            <a:spLocks noGrp="1"/>
          </p:cNvSpPr>
          <p:nvPr>
            <p:ph type="body" sz="quarter" idx="14"/>
          </p:nvPr>
        </p:nvSpPr>
        <p:spPr/>
        <p:txBody>
          <a:bodyPr/>
          <a:lstStyle/>
          <a:p>
            <a:r>
              <a:rPr lang="en-IN" dirty="0"/>
              <a:t>AWS Account</a:t>
            </a:r>
          </a:p>
        </p:txBody>
      </p:sp>
      <p:sp>
        <p:nvSpPr>
          <p:cNvPr id="6" name="Picture Placeholder 5">
            <a:extLst>
              <a:ext uri="{FF2B5EF4-FFF2-40B4-BE49-F238E27FC236}">
                <a16:creationId xmlns:a16="http://schemas.microsoft.com/office/drawing/2014/main" id="{CC7EEF48-5F64-7BF0-7C4D-CC913E542178}"/>
              </a:ext>
            </a:extLst>
          </p:cNvPr>
          <p:cNvSpPr>
            <a:spLocks noGrp="1"/>
          </p:cNvSpPr>
          <p:nvPr>
            <p:ph type="pic" sz="quarter" idx="13"/>
          </p:nvPr>
        </p:nvSpPr>
        <p:spPr/>
      </p:sp>
      <p:sp>
        <p:nvSpPr>
          <p:cNvPr id="9" name="Text Placeholder 8">
            <a:extLst>
              <a:ext uri="{FF2B5EF4-FFF2-40B4-BE49-F238E27FC236}">
                <a16:creationId xmlns:a16="http://schemas.microsoft.com/office/drawing/2014/main" id="{5F252258-171E-3137-3B82-7E5CA4AB83BF}"/>
              </a:ext>
            </a:extLst>
          </p:cNvPr>
          <p:cNvSpPr>
            <a:spLocks noGrp="1"/>
          </p:cNvSpPr>
          <p:nvPr>
            <p:ph type="body" sz="quarter" idx="16"/>
          </p:nvPr>
        </p:nvSpPr>
        <p:spPr/>
        <p:txBody>
          <a:bodyPr/>
          <a:lstStyle/>
          <a:p>
            <a:r>
              <a:rPr lang="en-IN" dirty="0"/>
              <a:t>RDS instances</a:t>
            </a:r>
          </a:p>
        </p:txBody>
      </p:sp>
      <p:sp>
        <p:nvSpPr>
          <p:cNvPr id="10" name="Picture Placeholder 9">
            <a:extLst>
              <a:ext uri="{FF2B5EF4-FFF2-40B4-BE49-F238E27FC236}">
                <a16:creationId xmlns:a16="http://schemas.microsoft.com/office/drawing/2014/main" id="{250F8262-EE7F-D10E-28CE-CAA202151D70}"/>
              </a:ext>
            </a:extLst>
          </p:cNvPr>
          <p:cNvSpPr>
            <a:spLocks noGrp="1"/>
          </p:cNvSpPr>
          <p:nvPr>
            <p:ph type="pic" sz="quarter" idx="17"/>
          </p:nvPr>
        </p:nvSpPr>
        <p:spPr/>
      </p:sp>
      <p:sp>
        <p:nvSpPr>
          <p:cNvPr id="12" name="Text Placeholder 11">
            <a:extLst>
              <a:ext uri="{FF2B5EF4-FFF2-40B4-BE49-F238E27FC236}">
                <a16:creationId xmlns:a16="http://schemas.microsoft.com/office/drawing/2014/main" id="{67E41DD4-D3B0-94FE-82D9-26F305ED1886}"/>
              </a:ext>
            </a:extLst>
          </p:cNvPr>
          <p:cNvSpPr>
            <a:spLocks noGrp="1"/>
          </p:cNvSpPr>
          <p:nvPr>
            <p:ph type="body" sz="quarter" idx="19"/>
          </p:nvPr>
        </p:nvSpPr>
        <p:spPr/>
        <p:txBody>
          <a:bodyPr/>
          <a:lstStyle/>
          <a:p>
            <a:r>
              <a:rPr lang="en-IN" dirty="0"/>
              <a:t>CloudWatch</a:t>
            </a:r>
          </a:p>
        </p:txBody>
      </p:sp>
      <p:sp>
        <p:nvSpPr>
          <p:cNvPr id="13" name="Picture Placeholder 12">
            <a:extLst>
              <a:ext uri="{FF2B5EF4-FFF2-40B4-BE49-F238E27FC236}">
                <a16:creationId xmlns:a16="http://schemas.microsoft.com/office/drawing/2014/main" id="{AD78D95F-94A4-DB08-D196-58415EF36B49}"/>
              </a:ext>
            </a:extLst>
          </p:cNvPr>
          <p:cNvSpPr>
            <a:spLocks noGrp="1"/>
          </p:cNvSpPr>
          <p:nvPr>
            <p:ph type="pic" sz="quarter" idx="20"/>
          </p:nvPr>
        </p:nvSpPr>
        <p:spPr/>
      </p:sp>
      <p:sp>
        <p:nvSpPr>
          <p:cNvPr id="15" name="Text Placeholder 14">
            <a:extLst>
              <a:ext uri="{FF2B5EF4-FFF2-40B4-BE49-F238E27FC236}">
                <a16:creationId xmlns:a16="http://schemas.microsoft.com/office/drawing/2014/main" id="{F2EC281D-1563-7E70-623F-6D021DA94F89}"/>
              </a:ext>
            </a:extLst>
          </p:cNvPr>
          <p:cNvSpPr>
            <a:spLocks noGrp="1"/>
          </p:cNvSpPr>
          <p:nvPr>
            <p:ph type="body" sz="quarter" idx="22"/>
          </p:nvPr>
        </p:nvSpPr>
        <p:spPr/>
        <p:txBody>
          <a:bodyPr/>
          <a:lstStyle/>
          <a:p>
            <a:r>
              <a:rPr lang="en-IN" dirty="0"/>
              <a:t>SNS</a:t>
            </a:r>
          </a:p>
        </p:txBody>
      </p:sp>
      <p:sp>
        <p:nvSpPr>
          <p:cNvPr id="16" name="Picture Placeholder 15">
            <a:extLst>
              <a:ext uri="{FF2B5EF4-FFF2-40B4-BE49-F238E27FC236}">
                <a16:creationId xmlns:a16="http://schemas.microsoft.com/office/drawing/2014/main" id="{93DB93D1-3A4C-A537-9225-7DB5E87AD0FB}"/>
              </a:ext>
            </a:extLst>
          </p:cNvPr>
          <p:cNvSpPr>
            <a:spLocks noGrp="1"/>
          </p:cNvSpPr>
          <p:nvPr>
            <p:ph type="pic" sz="quarter" idx="23"/>
          </p:nvPr>
        </p:nvSpPr>
        <p:spPr/>
      </p:sp>
      <p:pic>
        <p:nvPicPr>
          <p:cNvPr id="19" name="Picture 18">
            <a:extLst>
              <a:ext uri="{FF2B5EF4-FFF2-40B4-BE49-F238E27FC236}">
                <a16:creationId xmlns:a16="http://schemas.microsoft.com/office/drawing/2014/main" id="{78249ACC-0584-DEA0-0D24-9686E9C09443}"/>
              </a:ext>
            </a:extLst>
          </p:cNvPr>
          <p:cNvPicPr>
            <a:picLocks noChangeAspect="1"/>
          </p:cNvPicPr>
          <p:nvPr/>
        </p:nvPicPr>
        <p:blipFill>
          <a:blip r:embed="rId2"/>
          <a:stretch>
            <a:fillRect/>
          </a:stretch>
        </p:blipFill>
        <p:spPr>
          <a:xfrm>
            <a:off x="6489290" y="2477729"/>
            <a:ext cx="2104104" cy="1708508"/>
          </a:xfrm>
          <a:prstGeom prst="rect">
            <a:avLst/>
          </a:prstGeom>
        </p:spPr>
      </p:pic>
      <p:pic>
        <p:nvPicPr>
          <p:cNvPr id="20" name="Picture 19">
            <a:extLst>
              <a:ext uri="{FF2B5EF4-FFF2-40B4-BE49-F238E27FC236}">
                <a16:creationId xmlns:a16="http://schemas.microsoft.com/office/drawing/2014/main" id="{65AB6847-6B95-CBDF-8500-DB16CC0A2CDF}"/>
              </a:ext>
            </a:extLst>
          </p:cNvPr>
          <p:cNvPicPr>
            <a:picLocks noChangeAspect="1"/>
          </p:cNvPicPr>
          <p:nvPr/>
        </p:nvPicPr>
        <p:blipFill>
          <a:blip r:embed="rId3"/>
          <a:stretch>
            <a:fillRect/>
          </a:stretch>
        </p:blipFill>
        <p:spPr>
          <a:xfrm>
            <a:off x="3592448" y="2477729"/>
            <a:ext cx="2208583" cy="1685925"/>
          </a:xfrm>
          <a:prstGeom prst="rect">
            <a:avLst/>
          </a:prstGeom>
        </p:spPr>
      </p:pic>
      <p:pic>
        <p:nvPicPr>
          <p:cNvPr id="21" name="Picture 20">
            <a:extLst>
              <a:ext uri="{FF2B5EF4-FFF2-40B4-BE49-F238E27FC236}">
                <a16:creationId xmlns:a16="http://schemas.microsoft.com/office/drawing/2014/main" id="{4E0BB54C-EC43-69CE-01D3-B144584D61B6}"/>
              </a:ext>
            </a:extLst>
          </p:cNvPr>
          <p:cNvPicPr>
            <a:picLocks noChangeAspect="1"/>
          </p:cNvPicPr>
          <p:nvPr/>
        </p:nvPicPr>
        <p:blipFill>
          <a:blip r:embed="rId4"/>
          <a:stretch>
            <a:fillRect/>
          </a:stretch>
        </p:blipFill>
        <p:spPr>
          <a:xfrm>
            <a:off x="678783" y="2477729"/>
            <a:ext cx="2280727" cy="1708508"/>
          </a:xfrm>
          <a:prstGeom prst="rect">
            <a:avLst/>
          </a:prstGeom>
        </p:spPr>
      </p:pic>
      <p:pic>
        <p:nvPicPr>
          <p:cNvPr id="22" name="Picture 21">
            <a:extLst>
              <a:ext uri="{FF2B5EF4-FFF2-40B4-BE49-F238E27FC236}">
                <a16:creationId xmlns:a16="http://schemas.microsoft.com/office/drawing/2014/main" id="{25B28649-E23A-A9A9-8E7C-84EE110E4019}"/>
              </a:ext>
            </a:extLst>
          </p:cNvPr>
          <p:cNvPicPr>
            <a:picLocks noChangeAspect="1"/>
          </p:cNvPicPr>
          <p:nvPr/>
        </p:nvPicPr>
        <p:blipFill>
          <a:blip r:embed="rId5"/>
          <a:srcRect l="16989" t="10181" r="17572" b="9684"/>
          <a:stretch/>
        </p:blipFill>
        <p:spPr>
          <a:xfrm>
            <a:off x="9311149" y="2477730"/>
            <a:ext cx="2123767" cy="1685924"/>
          </a:xfrm>
          <a:prstGeom prst="rect">
            <a:avLst/>
          </a:prstGeom>
        </p:spPr>
      </p:pic>
    </p:spTree>
    <p:extLst>
      <p:ext uri="{BB962C8B-B14F-4D97-AF65-F5344CB8AC3E}">
        <p14:creationId xmlns:p14="http://schemas.microsoft.com/office/powerpoint/2010/main" val="17704836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a:xfrm>
            <a:off x="0" y="210208"/>
            <a:ext cx="4667290" cy="450462"/>
          </a:xfrm>
        </p:spPr>
        <p:txBody>
          <a:bodyPr/>
          <a:lstStyle/>
          <a:p>
            <a:r>
              <a:rPr lang="en-US" sz="1800" b="1" dirty="0"/>
              <a:t>Steps to Create an RDS Instance</a:t>
            </a:r>
          </a:p>
        </p:txBody>
      </p:sp>
      <p:sp>
        <p:nvSpPr>
          <p:cNvPr id="6" name="Content Placeholder 5">
            <a:extLst>
              <a:ext uri="{FF2B5EF4-FFF2-40B4-BE49-F238E27FC236}">
                <a16:creationId xmlns:a16="http://schemas.microsoft.com/office/drawing/2014/main" id="{E677A8E8-30C8-9593-AF02-B5F6AA70AEE8}"/>
              </a:ext>
            </a:extLst>
          </p:cNvPr>
          <p:cNvSpPr>
            <a:spLocks noGrp="1"/>
          </p:cNvSpPr>
          <p:nvPr>
            <p:ph idx="1"/>
          </p:nvPr>
        </p:nvSpPr>
        <p:spPr>
          <a:xfrm>
            <a:off x="675011" y="660670"/>
            <a:ext cx="5696292" cy="7443019"/>
          </a:xfrm>
        </p:spPr>
        <p:txBody>
          <a:bodyPr/>
          <a:lstStyle/>
          <a:p>
            <a:pPr marL="0" indent="0">
              <a:lnSpc>
                <a:spcPct val="100000"/>
              </a:lnSpc>
              <a:buNone/>
            </a:pPr>
            <a:r>
              <a:rPr lang="en-US" sz="1400" dirty="0"/>
              <a:t>1.Go to the </a:t>
            </a:r>
            <a:r>
              <a:rPr lang="en-US" sz="1400" b="1" dirty="0"/>
              <a:t>AWS Management Console</a:t>
            </a:r>
          </a:p>
          <a:p>
            <a:pPr marL="0" indent="0">
              <a:lnSpc>
                <a:spcPct val="100000"/>
              </a:lnSpc>
              <a:buNone/>
            </a:pPr>
            <a:r>
              <a:rPr lang="en-US" sz="1400" dirty="0"/>
              <a:t>Sign in to your </a:t>
            </a:r>
            <a:r>
              <a:rPr lang="en-US" sz="1400" b="1" dirty="0"/>
              <a:t>AWS account</a:t>
            </a:r>
            <a:r>
              <a:rPr lang="en-US" sz="1400" dirty="0"/>
              <a:t>.</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r>
              <a:rPr lang="en-US" sz="1400" dirty="0"/>
              <a:t>2.Navigate to the </a:t>
            </a:r>
            <a:r>
              <a:rPr lang="en-US" sz="1400" b="1" dirty="0"/>
              <a:t>Amazon RDS service.</a:t>
            </a:r>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a:p>
            <a:pPr marL="0" indent="0">
              <a:lnSpc>
                <a:spcPct val="100000"/>
              </a:lnSpc>
              <a:buNone/>
            </a:pPr>
            <a:endParaRPr lang="en-US" sz="1400" dirty="0"/>
          </a:p>
        </p:txBody>
      </p:sp>
      <p:pic>
        <p:nvPicPr>
          <p:cNvPr id="9" name="Picture 8">
            <a:extLst>
              <a:ext uri="{FF2B5EF4-FFF2-40B4-BE49-F238E27FC236}">
                <a16:creationId xmlns:a16="http://schemas.microsoft.com/office/drawing/2014/main" id="{92235E1C-7F1E-1AD1-F4D9-66974658B571}"/>
              </a:ext>
            </a:extLst>
          </p:cNvPr>
          <p:cNvPicPr>
            <a:picLocks noChangeAspect="1"/>
          </p:cNvPicPr>
          <p:nvPr/>
        </p:nvPicPr>
        <p:blipFill>
          <a:blip r:embed="rId2"/>
          <a:srcRect l="565" t="17205" r="1532" b="13100"/>
          <a:stretch/>
        </p:blipFill>
        <p:spPr>
          <a:xfrm>
            <a:off x="749710" y="1328611"/>
            <a:ext cx="4855639" cy="1944380"/>
          </a:xfrm>
          <a:prstGeom prst="rect">
            <a:avLst/>
          </a:prstGeom>
        </p:spPr>
      </p:pic>
      <p:pic>
        <p:nvPicPr>
          <p:cNvPr id="11" name="Picture 10">
            <a:extLst>
              <a:ext uri="{FF2B5EF4-FFF2-40B4-BE49-F238E27FC236}">
                <a16:creationId xmlns:a16="http://schemas.microsoft.com/office/drawing/2014/main" id="{2EBCBAFF-D4EA-EA1E-C0F5-DFAE84627A88}"/>
              </a:ext>
            </a:extLst>
          </p:cNvPr>
          <p:cNvPicPr>
            <a:picLocks noChangeAspect="1"/>
          </p:cNvPicPr>
          <p:nvPr/>
        </p:nvPicPr>
        <p:blipFill>
          <a:blip r:embed="rId3"/>
          <a:srcRect t="18638" r="1291" b="15269"/>
          <a:stretch/>
        </p:blipFill>
        <p:spPr>
          <a:xfrm>
            <a:off x="749710" y="3763252"/>
            <a:ext cx="4855640" cy="1828799"/>
          </a:xfrm>
          <a:prstGeom prst="rect">
            <a:avLst/>
          </a:prstGeom>
        </p:spPr>
      </p:pic>
      <p:pic>
        <p:nvPicPr>
          <p:cNvPr id="13" name="Picture 12">
            <a:extLst>
              <a:ext uri="{FF2B5EF4-FFF2-40B4-BE49-F238E27FC236}">
                <a16:creationId xmlns:a16="http://schemas.microsoft.com/office/drawing/2014/main" id="{38750A40-45A8-B4C3-92A8-53619D850956}"/>
              </a:ext>
            </a:extLst>
          </p:cNvPr>
          <p:cNvPicPr>
            <a:picLocks noChangeAspect="1"/>
          </p:cNvPicPr>
          <p:nvPr/>
        </p:nvPicPr>
        <p:blipFill>
          <a:blip r:embed="rId4"/>
          <a:srcRect t="18208" b="36200"/>
          <a:stretch/>
        </p:blipFill>
        <p:spPr>
          <a:xfrm>
            <a:off x="6661349" y="1328611"/>
            <a:ext cx="4855640" cy="1245237"/>
          </a:xfrm>
          <a:prstGeom prst="rect">
            <a:avLst/>
          </a:prstGeom>
        </p:spPr>
      </p:pic>
      <p:sp>
        <p:nvSpPr>
          <p:cNvPr id="15" name="TextBox 14">
            <a:extLst>
              <a:ext uri="{FF2B5EF4-FFF2-40B4-BE49-F238E27FC236}">
                <a16:creationId xmlns:a16="http://schemas.microsoft.com/office/drawing/2014/main" id="{512C913E-F543-5E40-5A29-BBBCFB543CF0}"/>
              </a:ext>
            </a:extLst>
          </p:cNvPr>
          <p:cNvSpPr txBox="1"/>
          <p:nvPr/>
        </p:nvSpPr>
        <p:spPr>
          <a:xfrm>
            <a:off x="6570407" y="660670"/>
            <a:ext cx="6100916" cy="584775"/>
          </a:xfrm>
          <a:prstGeom prst="rect">
            <a:avLst/>
          </a:prstGeom>
          <a:noFill/>
        </p:spPr>
        <p:txBody>
          <a:bodyPr wrap="square">
            <a:spAutoFit/>
          </a:bodyPr>
          <a:lstStyle/>
          <a:p>
            <a:r>
              <a:rPr lang="en-US" sz="1400" dirty="0"/>
              <a:t>3.Choose "</a:t>
            </a:r>
            <a:r>
              <a:rPr lang="en-US" sz="1400" b="1" dirty="0"/>
              <a:t>Create Database</a:t>
            </a:r>
            <a:r>
              <a:rPr lang="en-US" sz="1400" dirty="0"/>
              <a:t>"</a:t>
            </a:r>
          </a:p>
          <a:p>
            <a:r>
              <a:rPr lang="en-US" sz="1400" dirty="0"/>
              <a:t>Click the “</a:t>
            </a:r>
            <a:r>
              <a:rPr lang="en-US" sz="1400" b="1" dirty="0"/>
              <a:t>Create database</a:t>
            </a:r>
            <a:r>
              <a:rPr lang="en-US" sz="1400" dirty="0"/>
              <a:t>” button</a:t>
            </a:r>
            <a:r>
              <a:rPr lang="en-US" dirty="0"/>
              <a:t>.</a:t>
            </a:r>
          </a:p>
        </p:txBody>
      </p:sp>
      <p:pic>
        <p:nvPicPr>
          <p:cNvPr id="18" name="Picture 17">
            <a:extLst>
              <a:ext uri="{FF2B5EF4-FFF2-40B4-BE49-F238E27FC236}">
                <a16:creationId xmlns:a16="http://schemas.microsoft.com/office/drawing/2014/main" id="{D509A37D-0C33-87E1-DB2B-9DAE177CF43F}"/>
              </a:ext>
            </a:extLst>
          </p:cNvPr>
          <p:cNvPicPr>
            <a:picLocks noChangeAspect="1"/>
          </p:cNvPicPr>
          <p:nvPr/>
        </p:nvPicPr>
        <p:blipFill>
          <a:blip r:embed="rId5"/>
          <a:srcRect t="22510" r="19758" b="8386"/>
          <a:stretch/>
        </p:blipFill>
        <p:spPr>
          <a:xfrm>
            <a:off x="6661349" y="3763252"/>
            <a:ext cx="4855640" cy="2352179"/>
          </a:xfrm>
          <a:prstGeom prst="rect">
            <a:avLst/>
          </a:prstGeom>
        </p:spPr>
      </p:pic>
      <p:sp>
        <p:nvSpPr>
          <p:cNvPr id="20" name="TextBox 19">
            <a:extLst>
              <a:ext uri="{FF2B5EF4-FFF2-40B4-BE49-F238E27FC236}">
                <a16:creationId xmlns:a16="http://schemas.microsoft.com/office/drawing/2014/main" id="{B67A23E0-FA74-5FF6-0A31-E8BC4B064696}"/>
              </a:ext>
            </a:extLst>
          </p:cNvPr>
          <p:cNvSpPr txBox="1"/>
          <p:nvPr/>
        </p:nvSpPr>
        <p:spPr>
          <a:xfrm>
            <a:off x="6570407" y="2989494"/>
            <a:ext cx="6336890" cy="738664"/>
          </a:xfrm>
          <a:prstGeom prst="rect">
            <a:avLst/>
          </a:prstGeom>
          <a:noFill/>
        </p:spPr>
        <p:txBody>
          <a:bodyPr wrap="square">
            <a:spAutoFit/>
          </a:bodyPr>
          <a:lstStyle/>
          <a:p>
            <a:r>
              <a:rPr lang="en-US" sz="1400" dirty="0"/>
              <a:t>4. Select </a:t>
            </a:r>
            <a:r>
              <a:rPr lang="en-US" sz="1400" b="1" dirty="0"/>
              <a:t>Standard Create</a:t>
            </a:r>
            <a:r>
              <a:rPr lang="en-US" sz="1400" dirty="0"/>
              <a:t>.</a:t>
            </a:r>
          </a:p>
          <a:p>
            <a:r>
              <a:rPr lang="en-US" sz="1400" dirty="0"/>
              <a:t>Select the </a:t>
            </a:r>
            <a:r>
              <a:rPr lang="en-US" sz="1400" b="1" dirty="0"/>
              <a:t>Database Engine</a:t>
            </a:r>
          </a:p>
          <a:p>
            <a:r>
              <a:rPr lang="en-US" sz="1400" dirty="0"/>
              <a:t>Choose the desired </a:t>
            </a:r>
            <a:r>
              <a:rPr lang="en-US" sz="1400" b="1" dirty="0"/>
              <a:t>database engine </a:t>
            </a:r>
            <a:r>
              <a:rPr lang="en-US" sz="1400" dirty="0"/>
              <a:t>(e.g., </a:t>
            </a:r>
            <a:r>
              <a:rPr lang="en-US" sz="1400" b="1" dirty="0"/>
              <a:t>MySQL</a:t>
            </a:r>
            <a:r>
              <a:rPr lang="en-US" sz="1400" dirty="0"/>
              <a:t>).</a:t>
            </a:r>
          </a:p>
        </p:txBody>
      </p:sp>
    </p:spTree>
    <p:extLst>
      <p:ext uri="{BB962C8B-B14F-4D97-AF65-F5344CB8AC3E}">
        <p14:creationId xmlns:p14="http://schemas.microsoft.com/office/powerpoint/2010/main" val="2831084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C0059-ADDA-EE3A-E805-8CB09BF01F2F}"/>
              </a:ext>
            </a:extLst>
          </p:cNvPr>
          <p:cNvSpPr>
            <a:spLocks noGrp="1"/>
          </p:cNvSpPr>
          <p:nvPr>
            <p:ph idx="1"/>
          </p:nvPr>
        </p:nvSpPr>
        <p:spPr>
          <a:xfrm>
            <a:off x="6827520" y="636516"/>
            <a:ext cx="5513045" cy="688995"/>
          </a:xfrm>
        </p:spPr>
        <p:txBody>
          <a:bodyPr/>
          <a:lstStyle/>
          <a:p>
            <a:pPr marL="0" indent="0">
              <a:buNone/>
            </a:pPr>
            <a:r>
              <a:rPr lang="en-US" sz="1400" dirty="0"/>
              <a:t>7.Set a Master username </a:t>
            </a:r>
            <a:r>
              <a:rPr lang="en-US" sz="1400" b="1" dirty="0"/>
              <a:t>(admin) </a:t>
            </a:r>
            <a:r>
              <a:rPr lang="en-US" sz="1400" dirty="0"/>
              <a:t>and Master password for authentication.</a:t>
            </a:r>
          </a:p>
          <a:p>
            <a:endParaRPr lang="en-IN" dirty="0"/>
          </a:p>
        </p:txBody>
      </p:sp>
      <p:pic>
        <p:nvPicPr>
          <p:cNvPr id="8" name="Picture 7">
            <a:extLst>
              <a:ext uri="{FF2B5EF4-FFF2-40B4-BE49-F238E27FC236}">
                <a16:creationId xmlns:a16="http://schemas.microsoft.com/office/drawing/2014/main" id="{460A82D9-EA2A-1304-0B71-26E5690CD6C5}"/>
              </a:ext>
            </a:extLst>
          </p:cNvPr>
          <p:cNvPicPr>
            <a:picLocks noChangeAspect="1"/>
          </p:cNvPicPr>
          <p:nvPr/>
        </p:nvPicPr>
        <p:blipFill>
          <a:blip r:embed="rId2"/>
          <a:srcRect t="44732" r="19838" b="9820"/>
          <a:stretch/>
        </p:blipFill>
        <p:spPr>
          <a:xfrm>
            <a:off x="535726" y="1325511"/>
            <a:ext cx="5334132" cy="1701127"/>
          </a:xfrm>
          <a:prstGeom prst="rect">
            <a:avLst/>
          </a:prstGeom>
        </p:spPr>
      </p:pic>
      <p:pic>
        <p:nvPicPr>
          <p:cNvPr id="10" name="Picture 9">
            <a:extLst>
              <a:ext uri="{FF2B5EF4-FFF2-40B4-BE49-F238E27FC236}">
                <a16:creationId xmlns:a16="http://schemas.microsoft.com/office/drawing/2014/main" id="{C4F8AEBF-A191-0D68-BB03-B1F566B9A3E1}"/>
              </a:ext>
            </a:extLst>
          </p:cNvPr>
          <p:cNvPicPr>
            <a:picLocks noChangeAspect="1"/>
          </p:cNvPicPr>
          <p:nvPr/>
        </p:nvPicPr>
        <p:blipFill>
          <a:blip r:embed="rId3"/>
          <a:srcRect t="22509" r="19919" b="12933"/>
          <a:stretch/>
        </p:blipFill>
        <p:spPr>
          <a:xfrm>
            <a:off x="535726" y="3831363"/>
            <a:ext cx="5334132" cy="2418839"/>
          </a:xfrm>
          <a:prstGeom prst="rect">
            <a:avLst/>
          </a:prstGeom>
        </p:spPr>
      </p:pic>
      <p:pic>
        <p:nvPicPr>
          <p:cNvPr id="12" name="Picture 11">
            <a:extLst>
              <a:ext uri="{FF2B5EF4-FFF2-40B4-BE49-F238E27FC236}">
                <a16:creationId xmlns:a16="http://schemas.microsoft.com/office/drawing/2014/main" id="{021DE03C-D36F-540B-B017-33415A229BA4}"/>
              </a:ext>
            </a:extLst>
          </p:cNvPr>
          <p:cNvPicPr>
            <a:picLocks noChangeAspect="1"/>
          </p:cNvPicPr>
          <p:nvPr/>
        </p:nvPicPr>
        <p:blipFill>
          <a:blip r:embed="rId4"/>
          <a:srcRect t="22508" r="19838" b="9104"/>
          <a:stretch/>
        </p:blipFill>
        <p:spPr>
          <a:xfrm>
            <a:off x="6892208" y="981013"/>
            <a:ext cx="4691988" cy="2251588"/>
          </a:xfrm>
          <a:prstGeom prst="rect">
            <a:avLst/>
          </a:prstGeom>
        </p:spPr>
      </p:pic>
      <p:sp>
        <p:nvSpPr>
          <p:cNvPr id="14" name="TextBox 13">
            <a:extLst>
              <a:ext uri="{FF2B5EF4-FFF2-40B4-BE49-F238E27FC236}">
                <a16:creationId xmlns:a16="http://schemas.microsoft.com/office/drawing/2014/main" id="{890EC614-E075-DF5E-3685-B77CA114A2DF}"/>
              </a:ext>
            </a:extLst>
          </p:cNvPr>
          <p:cNvSpPr txBox="1"/>
          <p:nvPr/>
        </p:nvSpPr>
        <p:spPr>
          <a:xfrm>
            <a:off x="486492" y="618162"/>
            <a:ext cx="6100916" cy="523220"/>
          </a:xfrm>
          <a:prstGeom prst="rect">
            <a:avLst/>
          </a:prstGeom>
          <a:noFill/>
        </p:spPr>
        <p:txBody>
          <a:bodyPr wrap="square">
            <a:spAutoFit/>
          </a:bodyPr>
          <a:lstStyle/>
          <a:p>
            <a:r>
              <a:rPr lang="en-US" sz="1400" dirty="0"/>
              <a:t>5.Select the </a:t>
            </a:r>
            <a:r>
              <a:rPr lang="en-US" sz="1400" b="1" dirty="0"/>
              <a:t>version</a:t>
            </a:r>
            <a:r>
              <a:rPr lang="en-US" sz="1400" dirty="0"/>
              <a:t> you want to use and choose a </a:t>
            </a:r>
            <a:r>
              <a:rPr lang="en-US" sz="1400" b="1" dirty="0"/>
              <a:t>sample template </a:t>
            </a:r>
            <a:r>
              <a:rPr lang="en-US" sz="1400" dirty="0"/>
              <a:t>to meet your use case </a:t>
            </a:r>
            <a:r>
              <a:rPr lang="en-US" sz="1400" b="1" dirty="0"/>
              <a:t>Free tier</a:t>
            </a:r>
            <a:r>
              <a:rPr lang="en-US" sz="1400" dirty="0"/>
              <a:t>.</a:t>
            </a:r>
          </a:p>
        </p:txBody>
      </p:sp>
      <p:sp>
        <p:nvSpPr>
          <p:cNvPr id="16" name="TextBox 15">
            <a:extLst>
              <a:ext uri="{FF2B5EF4-FFF2-40B4-BE49-F238E27FC236}">
                <a16:creationId xmlns:a16="http://schemas.microsoft.com/office/drawing/2014/main" id="{B58AA7AA-4F8D-24DE-1E05-6F3DF48336D7}"/>
              </a:ext>
            </a:extLst>
          </p:cNvPr>
          <p:cNvSpPr txBox="1"/>
          <p:nvPr/>
        </p:nvSpPr>
        <p:spPr>
          <a:xfrm>
            <a:off x="486492" y="3189734"/>
            <a:ext cx="6405716" cy="523220"/>
          </a:xfrm>
          <a:prstGeom prst="rect">
            <a:avLst/>
          </a:prstGeom>
          <a:noFill/>
        </p:spPr>
        <p:txBody>
          <a:bodyPr wrap="square">
            <a:spAutoFit/>
          </a:bodyPr>
          <a:lstStyle/>
          <a:p>
            <a:r>
              <a:rPr lang="en-US" sz="1400" dirty="0"/>
              <a:t>6.</a:t>
            </a:r>
            <a:r>
              <a:rPr lang="en-US" sz="1400" b="1" dirty="0"/>
              <a:t>Configure Settings</a:t>
            </a:r>
          </a:p>
          <a:p>
            <a:r>
              <a:rPr lang="en-US" sz="1400" dirty="0"/>
              <a:t>Enter a </a:t>
            </a:r>
            <a:r>
              <a:rPr lang="en-US" sz="1400" b="1" dirty="0"/>
              <a:t>DB instance identifier </a:t>
            </a:r>
            <a:r>
              <a:rPr lang="en-US" sz="1400" dirty="0"/>
              <a:t>(a unique name for your database </a:t>
            </a:r>
            <a:r>
              <a:rPr lang="en-US" sz="1400" b="1" dirty="0"/>
              <a:t>(database-1)</a:t>
            </a:r>
            <a:r>
              <a:rPr lang="en-US" sz="1400" dirty="0"/>
              <a:t>).</a:t>
            </a:r>
          </a:p>
        </p:txBody>
      </p:sp>
      <p:pic>
        <p:nvPicPr>
          <p:cNvPr id="18" name="Picture 17">
            <a:extLst>
              <a:ext uri="{FF2B5EF4-FFF2-40B4-BE49-F238E27FC236}">
                <a16:creationId xmlns:a16="http://schemas.microsoft.com/office/drawing/2014/main" id="{292B16E8-9C4B-F69F-8DC5-A5005C036160}"/>
              </a:ext>
            </a:extLst>
          </p:cNvPr>
          <p:cNvPicPr>
            <a:picLocks noChangeAspect="1"/>
          </p:cNvPicPr>
          <p:nvPr/>
        </p:nvPicPr>
        <p:blipFill>
          <a:blip r:embed="rId5"/>
          <a:srcRect t="26689" r="21452" b="29473"/>
          <a:stretch/>
        </p:blipFill>
        <p:spPr>
          <a:xfrm>
            <a:off x="6892208" y="4100826"/>
            <a:ext cx="4365522" cy="1370465"/>
          </a:xfrm>
          <a:prstGeom prst="rect">
            <a:avLst/>
          </a:prstGeom>
        </p:spPr>
      </p:pic>
      <p:sp>
        <p:nvSpPr>
          <p:cNvPr id="20" name="TextBox 19">
            <a:extLst>
              <a:ext uri="{FF2B5EF4-FFF2-40B4-BE49-F238E27FC236}">
                <a16:creationId xmlns:a16="http://schemas.microsoft.com/office/drawing/2014/main" id="{7C0BB999-617B-6DB0-F7CC-04A19336AB84}"/>
              </a:ext>
            </a:extLst>
          </p:cNvPr>
          <p:cNvSpPr txBox="1"/>
          <p:nvPr/>
        </p:nvSpPr>
        <p:spPr>
          <a:xfrm>
            <a:off x="6827520" y="3314616"/>
            <a:ext cx="6169742" cy="954107"/>
          </a:xfrm>
          <a:prstGeom prst="rect">
            <a:avLst/>
          </a:prstGeom>
          <a:noFill/>
        </p:spPr>
        <p:txBody>
          <a:bodyPr wrap="square">
            <a:spAutoFit/>
          </a:bodyPr>
          <a:lstStyle/>
          <a:p>
            <a:r>
              <a:rPr lang="en-US" sz="1400" dirty="0"/>
              <a:t>8.Select </a:t>
            </a:r>
            <a:r>
              <a:rPr lang="en-US" sz="1400" b="1" dirty="0"/>
              <a:t>Instance Type </a:t>
            </a:r>
            <a:r>
              <a:rPr lang="en-US" sz="1400" dirty="0"/>
              <a:t>and </a:t>
            </a:r>
            <a:r>
              <a:rPr lang="en-US" sz="1400" b="1" dirty="0"/>
              <a:t>Storage</a:t>
            </a:r>
          </a:p>
          <a:p>
            <a:r>
              <a:rPr lang="en-US" sz="1400" dirty="0"/>
              <a:t>Choose an </a:t>
            </a:r>
            <a:r>
              <a:rPr lang="en-US" sz="1400" b="1" dirty="0"/>
              <a:t>instance type </a:t>
            </a:r>
            <a:r>
              <a:rPr lang="en-US" sz="1400" dirty="0"/>
              <a:t>based on </a:t>
            </a:r>
            <a:r>
              <a:rPr lang="en-US" sz="1400" b="1" dirty="0"/>
              <a:t>CPU and memory </a:t>
            </a:r>
            <a:r>
              <a:rPr lang="en-US" sz="1400" dirty="0"/>
              <a:t>requirements.</a:t>
            </a:r>
          </a:p>
          <a:p>
            <a:r>
              <a:rPr lang="en-US" sz="1400" dirty="0"/>
              <a:t>Specify</a:t>
            </a:r>
            <a:r>
              <a:rPr lang="en-US" sz="1400" b="1" dirty="0"/>
              <a:t> storage capacity (e.g., 20GB ).</a:t>
            </a:r>
          </a:p>
          <a:p>
            <a:endParaRPr lang="en-US" sz="1400" b="1" dirty="0"/>
          </a:p>
        </p:txBody>
      </p:sp>
      <p:pic>
        <p:nvPicPr>
          <p:cNvPr id="2" name="Picture 1">
            <a:extLst>
              <a:ext uri="{FF2B5EF4-FFF2-40B4-BE49-F238E27FC236}">
                <a16:creationId xmlns:a16="http://schemas.microsoft.com/office/drawing/2014/main" id="{64F237BB-9D18-6DC8-DFD0-05F359508C2D}"/>
              </a:ext>
            </a:extLst>
          </p:cNvPr>
          <p:cNvPicPr>
            <a:picLocks noChangeAspect="1"/>
          </p:cNvPicPr>
          <p:nvPr/>
        </p:nvPicPr>
        <p:blipFill>
          <a:blip r:embed="rId6"/>
          <a:srcRect t="6724" b="21201"/>
          <a:stretch/>
        </p:blipFill>
        <p:spPr>
          <a:xfrm>
            <a:off x="6892208" y="5471291"/>
            <a:ext cx="4365522" cy="874689"/>
          </a:xfrm>
          <a:prstGeom prst="rect">
            <a:avLst/>
          </a:prstGeom>
        </p:spPr>
      </p:pic>
    </p:spTree>
    <p:extLst>
      <p:ext uri="{BB962C8B-B14F-4D97-AF65-F5344CB8AC3E}">
        <p14:creationId xmlns:p14="http://schemas.microsoft.com/office/powerpoint/2010/main" val="3726053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E944F0-1DFF-B513-EC20-AAF1C3C3D1FE}"/>
              </a:ext>
            </a:extLst>
          </p:cNvPr>
          <p:cNvSpPr txBox="1"/>
          <p:nvPr/>
        </p:nvSpPr>
        <p:spPr>
          <a:xfrm>
            <a:off x="1072945" y="822708"/>
            <a:ext cx="4020166" cy="4185761"/>
          </a:xfrm>
          <a:prstGeom prst="rect">
            <a:avLst/>
          </a:prstGeom>
          <a:noFill/>
        </p:spPr>
        <p:txBody>
          <a:bodyPr wrap="square">
            <a:spAutoFit/>
          </a:bodyPr>
          <a:lstStyle/>
          <a:p>
            <a:endParaRPr lang="en-US" sz="1400" dirty="0"/>
          </a:p>
          <a:p>
            <a:r>
              <a:rPr lang="en-US" sz="1400" dirty="0"/>
              <a:t>9</a:t>
            </a:r>
            <a:r>
              <a:rPr lang="en-US" sz="1400" b="1" dirty="0"/>
              <a:t>.Configure Connectivity</a:t>
            </a:r>
            <a:endParaRPr lang="en-US" sz="1400" dirty="0"/>
          </a:p>
          <a:p>
            <a:r>
              <a:rPr lang="en-US" sz="1400" dirty="0"/>
              <a:t>Choose a </a:t>
            </a:r>
            <a:r>
              <a:rPr lang="en-US" sz="1400" b="1" dirty="0"/>
              <a:t>Virtual Private Cloud </a:t>
            </a:r>
            <a:r>
              <a:rPr lang="en-US" sz="1400" dirty="0"/>
              <a:t>(VPC) and </a:t>
            </a:r>
            <a:r>
              <a:rPr lang="en-US" sz="1400" b="1" dirty="0"/>
              <a:t>subnet group</a:t>
            </a:r>
            <a:r>
              <a:rPr lang="en-US" sz="1400" dirty="0"/>
              <a:t>.</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pic>
        <p:nvPicPr>
          <p:cNvPr id="8" name="Picture 7">
            <a:extLst>
              <a:ext uri="{FF2B5EF4-FFF2-40B4-BE49-F238E27FC236}">
                <a16:creationId xmlns:a16="http://schemas.microsoft.com/office/drawing/2014/main" id="{30B0BBD3-04FF-2E3F-9F00-34C0615A647D}"/>
              </a:ext>
            </a:extLst>
          </p:cNvPr>
          <p:cNvPicPr>
            <a:picLocks noChangeAspect="1"/>
          </p:cNvPicPr>
          <p:nvPr/>
        </p:nvPicPr>
        <p:blipFill>
          <a:blip r:embed="rId2"/>
          <a:srcRect t="22652" r="19919" b="15699"/>
          <a:stretch/>
        </p:blipFill>
        <p:spPr>
          <a:xfrm>
            <a:off x="1186637" y="1645059"/>
            <a:ext cx="4177843" cy="1809137"/>
          </a:xfrm>
          <a:prstGeom prst="rect">
            <a:avLst/>
          </a:prstGeom>
        </p:spPr>
      </p:pic>
      <p:pic>
        <p:nvPicPr>
          <p:cNvPr id="10" name="Picture 9">
            <a:extLst>
              <a:ext uri="{FF2B5EF4-FFF2-40B4-BE49-F238E27FC236}">
                <a16:creationId xmlns:a16="http://schemas.microsoft.com/office/drawing/2014/main" id="{59CED9FC-6AC3-7EF6-FD32-6937AE663A38}"/>
              </a:ext>
            </a:extLst>
          </p:cNvPr>
          <p:cNvPicPr>
            <a:picLocks noChangeAspect="1"/>
          </p:cNvPicPr>
          <p:nvPr/>
        </p:nvPicPr>
        <p:blipFill>
          <a:blip r:embed="rId3"/>
          <a:srcRect t="27240" r="20000" b="16989"/>
          <a:stretch/>
        </p:blipFill>
        <p:spPr>
          <a:xfrm>
            <a:off x="6515555" y="1898772"/>
            <a:ext cx="4113590" cy="1613091"/>
          </a:xfrm>
          <a:prstGeom prst="rect">
            <a:avLst/>
          </a:prstGeom>
        </p:spPr>
      </p:pic>
      <p:sp>
        <p:nvSpPr>
          <p:cNvPr id="12" name="TextBox 11">
            <a:extLst>
              <a:ext uri="{FF2B5EF4-FFF2-40B4-BE49-F238E27FC236}">
                <a16:creationId xmlns:a16="http://schemas.microsoft.com/office/drawing/2014/main" id="{E096B028-A911-A213-5092-7A546349AA69}"/>
              </a:ext>
            </a:extLst>
          </p:cNvPr>
          <p:cNvSpPr txBox="1"/>
          <p:nvPr/>
        </p:nvSpPr>
        <p:spPr>
          <a:xfrm>
            <a:off x="6407547" y="1225337"/>
            <a:ext cx="6100916" cy="523220"/>
          </a:xfrm>
          <a:prstGeom prst="rect">
            <a:avLst/>
          </a:prstGeom>
          <a:noFill/>
        </p:spPr>
        <p:txBody>
          <a:bodyPr wrap="square">
            <a:spAutoFit/>
          </a:bodyPr>
          <a:lstStyle/>
          <a:p>
            <a:r>
              <a:rPr lang="en-US" sz="1400" dirty="0"/>
              <a:t>10.Enable </a:t>
            </a:r>
            <a:r>
              <a:rPr lang="en-US" sz="1400" b="1" dirty="0"/>
              <a:t>public access </a:t>
            </a:r>
            <a:r>
              <a:rPr lang="en-US" sz="1400" dirty="0"/>
              <a:t>if required.</a:t>
            </a:r>
          </a:p>
          <a:p>
            <a:r>
              <a:rPr lang="en-US" sz="1400" dirty="0"/>
              <a:t>Configure </a:t>
            </a:r>
            <a:r>
              <a:rPr lang="en-US" sz="1400" b="1" dirty="0"/>
              <a:t>security groups </a:t>
            </a:r>
            <a:r>
              <a:rPr lang="en-US" sz="1400" dirty="0"/>
              <a:t>and authentication settings.</a:t>
            </a:r>
          </a:p>
        </p:txBody>
      </p:sp>
      <p:pic>
        <p:nvPicPr>
          <p:cNvPr id="15" name="Picture 14">
            <a:extLst>
              <a:ext uri="{FF2B5EF4-FFF2-40B4-BE49-F238E27FC236}">
                <a16:creationId xmlns:a16="http://schemas.microsoft.com/office/drawing/2014/main" id="{3E71E87B-E4FE-4485-B082-9876684096BE}"/>
              </a:ext>
            </a:extLst>
          </p:cNvPr>
          <p:cNvPicPr>
            <a:picLocks noChangeAspect="1"/>
          </p:cNvPicPr>
          <p:nvPr/>
        </p:nvPicPr>
        <p:blipFill>
          <a:blip r:embed="rId4"/>
          <a:srcRect t="32687" r="19516" b="11997"/>
          <a:stretch/>
        </p:blipFill>
        <p:spPr>
          <a:xfrm>
            <a:off x="1186637" y="3768117"/>
            <a:ext cx="4679623" cy="1809137"/>
          </a:xfrm>
          <a:prstGeom prst="rect">
            <a:avLst/>
          </a:prstGeom>
        </p:spPr>
      </p:pic>
      <p:sp>
        <p:nvSpPr>
          <p:cNvPr id="18" name="TextBox 17">
            <a:extLst>
              <a:ext uri="{FF2B5EF4-FFF2-40B4-BE49-F238E27FC236}">
                <a16:creationId xmlns:a16="http://schemas.microsoft.com/office/drawing/2014/main" id="{D0F464B8-EC11-6F5F-BD15-823C6ED9B83A}"/>
              </a:ext>
            </a:extLst>
          </p:cNvPr>
          <p:cNvSpPr txBox="1"/>
          <p:nvPr/>
        </p:nvSpPr>
        <p:spPr>
          <a:xfrm>
            <a:off x="5979952" y="3957628"/>
            <a:ext cx="6395884" cy="523220"/>
          </a:xfrm>
          <a:prstGeom prst="rect">
            <a:avLst/>
          </a:prstGeom>
          <a:noFill/>
        </p:spPr>
        <p:txBody>
          <a:bodyPr wrap="square">
            <a:spAutoFit/>
          </a:bodyPr>
          <a:lstStyle/>
          <a:p>
            <a:r>
              <a:rPr lang="en-IN" sz="1400" dirty="0"/>
              <a:t>11. </a:t>
            </a:r>
            <a:r>
              <a:rPr lang="en-US" sz="1400" dirty="0"/>
              <a:t>Review the configurations and click </a:t>
            </a:r>
            <a:r>
              <a:rPr lang="en-US" sz="1400" b="1" dirty="0"/>
              <a:t>Create Database</a:t>
            </a:r>
            <a:r>
              <a:rPr lang="en-US" sz="1400" dirty="0"/>
              <a:t>.</a:t>
            </a:r>
          </a:p>
          <a:p>
            <a:r>
              <a:rPr lang="en-US" sz="1400" dirty="0"/>
              <a:t> Wait for the database to be available.</a:t>
            </a:r>
            <a:endParaRPr lang="en-IN" sz="1400" dirty="0"/>
          </a:p>
        </p:txBody>
      </p:sp>
    </p:spTree>
    <p:extLst>
      <p:ext uri="{BB962C8B-B14F-4D97-AF65-F5344CB8AC3E}">
        <p14:creationId xmlns:p14="http://schemas.microsoft.com/office/powerpoint/2010/main" val="2011023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A63BEC2-BDE8-582A-A5F3-C27007920D92}"/>
              </a:ext>
            </a:extLst>
          </p:cNvPr>
          <p:cNvPicPr>
            <a:picLocks noChangeAspect="1"/>
          </p:cNvPicPr>
          <p:nvPr/>
        </p:nvPicPr>
        <p:blipFill>
          <a:blip r:embed="rId2"/>
          <a:srcRect l="19736" t="27135" r="1974" b="10409"/>
          <a:stretch/>
        </p:blipFill>
        <p:spPr>
          <a:xfrm>
            <a:off x="866273" y="3008405"/>
            <a:ext cx="5797617" cy="2601620"/>
          </a:xfrm>
          <a:prstGeom prst="rect">
            <a:avLst/>
          </a:prstGeom>
        </p:spPr>
      </p:pic>
      <p:pic>
        <p:nvPicPr>
          <p:cNvPr id="22" name="Picture 21">
            <a:extLst>
              <a:ext uri="{FF2B5EF4-FFF2-40B4-BE49-F238E27FC236}">
                <a16:creationId xmlns:a16="http://schemas.microsoft.com/office/drawing/2014/main" id="{B8FC5FD0-FCFC-3C99-6D45-AC5923C624CE}"/>
              </a:ext>
            </a:extLst>
          </p:cNvPr>
          <p:cNvPicPr>
            <a:picLocks noChangeAspect="1"/>
          </p:cNvPicPr>
          <p:nvPr/>
        </p:nvPicPr>
        <p:blipFill>
          <a:blip r:embed="rId3"/>
          <a:srcRect l="18235" t="22690" b="35672"/>
          <a:stretch/>
        </p:blipFill>
        <p:spPr>
          <a:xfrm>
            <a:off x="823118" y="1262963"/>
            <a:ext cx="5797617" cy="1660696"/>
          </a:xfrm>
          <a:prstGeom prst="rect">
            <a:avLst/>
          </a:prstGeom>
        </p:spPr>
      </p:pic>
      <p:sp>
        <p:nvSpPr>
          <p:cNvPr id="26" name="TextBox 25">
            <a:extLst>
              <a:ext uri="{FF2B5EF4-FFF2-40B4-BE49-F238E27FC236}">
                <a16:creationId xmlns:a16="http://schemas.microsoft.com/office/drawing/2014/main" id="{74F628B6-2D91-3667-3699-9BA87B74F4E8}"/>
              </a:ext>
            </a:extLst>
          </p:cNvPr>
          <p:cNvSpPr txBox="1"/>
          <p:nvPr/>
        </p:nvSpPr>
        <p:spPr>
          <a:xfrm>
            <a:off x="823118" y="870440"/>
            <a:ext cx="6104020" cy="307777"/>
          </a:xfrm>
          <a:prstGeom prst="rect">
            <a:avLst/>
          </a:prstGeom>
          <a:noFill/>
        </p:spPr>
        <p:txBody>
          <a:bodyPr wrap="square">
            <a:spAutoFit/>
          </a:bodyPr>
          <a:lstStyle/>
          <a:p>
            <a:r>
              <a:rPr lang="en-IN" sz="1400" dirty="0"/>
              <a:t>12.Get RDS Connection Details</a:t>
            </a:r>
          </a:p>
        </p:txBody>
      </p:sp>
      <p:pic>
        <p:nvPicPr>
          <p:cNvPr id="27" name="Picture 26">
            <a:extLst>
              <a:ext uri="{FF2B5EF4-FFF2-40B4-BE49-F238E27FC236}">
                <a16:creationId xmlns:a16="http://schemas.microsoft.com/office/drawing/2014/main" id="{DD7C4863-36FB-A328-0875-13D5187B0FDA}"/>
              </a:ext>
            </a:extLst>
          </p:cNvPr>
          <p:cNvPicPr>
            <a:picLocks noChangeAspect="1"/>
          </p:cNvPicPr>
          <p:nvPr/>
        </p:nvPicPr>
        <p:blipFill>
          <a:blip r:embed="rId4"/>
          <a:stretch>
            <a:fillRect/>
          </a:stretch>
        </p:blipFill>
        <p:spPr>
          <a:xfrm>
            <a:off x="8177623" y="777010"/>
            <a:ext cx="3694496" cy="5303980"/>
          </a:xfrm>
          <a:prstGeom prst="rect">
            <a:avLst/>
          </a:prstGeom>
        </p:spPr>
      </p:pic>
      <p:sp>
        <p:nvSpPr>
          <p:cNvPr id="29" name="TextBox 28">
            <a:extLst>
              <a:ext uri="{FF2B5EF4-FFF2-40B4-BE49-F238E27FC236}">
                <a16:creationId xmlns:a16="http://schemas.microsoft.com/office/drawing/2014/main" id="{1DB7452B-F249-0167-941D-B9AD5504FA76}"/>
              </a:ext>
            </a:extLst>
          </p:cNvPr>
          <p:cNvSpPr txBox="1"/>
          <p:nvPr/>
        </p:nvSpPr>
        <p:spPr>
          <a:xfrm>
            <a:off x="8278686" y="1624083"/>
            <a:ext cx="3593433" cy="3609834"/>
          </a:xfrm>
          <a:prstGeom prst="rect">
            <a:avLst/>
          </a:prstGeom>
          <a:noFill/>
        </p:spPr>
        <p:txBody>
          <a:bodyPr wrap="square">
            <a:spAutoFit/>
          </a:bodyPr>
          <a:lstStyle/>
          <a:p>
            <a:pPr>
              <a:lnSpc>
                <a:spcPct val="150000"/>
              </a:lnSpc>
            </a:pPr>
            <a:r>
              <a:rPr lang="en-US" sz="1400" dirty="0"/>
              <a:t>Review the configurations that </a:t>
            </a:r>
            <a:r>
              <a:rPr lang="en-US" sz="1400" b="1" dirty="0"/>
              <a:t>database-1</a:t>
            </a:r>
            <a:r>
              <a:rPr lang="en-US" sz="1400" dirty="0"/>
              <a:t> is created.</a:t>
            </a:r>
          </a:p>
          <a:p>
            <a:pPr>
              <a:lnSpc>
                <a:spcPct val="150000"/>
              </a:lnSpc>
            </a:pPr>
            <a:r>
              <a:rPr lang="en-US" sz="1400" dirty="0"/>
              <a:t>Locate the </a:t>
            </a:r>
            <a:r>
              <a:rPr lang="en-US" sz="1400" b="1" dirty="0"/>
              <a:t>security group </a:t>
            </a:r>
            <a:r>
              <a:rPr lang="en-US" sz="1400" dirty="0"/>
              <a:t>associated with the </a:t>
            </a:r>
            <a:r>
              <a:rPr lang="en-US" sz="1400" b="1" dirty="0"/>
              <a:t>RDS instance:</a:t>
            </a:r>
          </a:p>
          <a:p>
            <a:pPr>
              <a:lnSpc>
                <a:spcPct val="150000"/>
              </a:lnSpc>
            </a:pPr>
            <a:r>
              <a:rPr lang="en-US" sz="1400" dirty="0"/>
              <a:t>Edit </a:t>
            </a:r>
            <a:r>
              <a:rPr lang="en-US" sz="1400" b="1" dirty="0"/>
              <a:t>Inbound Rules</a:t>
            </a:r>
          </a:p>
          <a:p>
            <a:pPr>
              <a:lnSpc>
                <a:spcPct val="150000"/>
              </a:lnSpc>
            </a:pPr>
            <a:r>
              <a:rPr lang="en-US" sz="1400" b="1" dirty="0"/>
              <a:t>Add a rule:</a:t>
            </a:r>
          </a:p>
          <a:p>
            <a:pPr>
              <a:lnSpc>
                <a:spcPct val="150000"/>
              </a:lnSpc>
            </a:pPr>
            <a:r>
              <a:rPr lang="en-US" sz="1400" b="1" dirty="0"/>
              <a:t>Type: </a:t>
            </a:r>
            <a:r>
              <a:rPr lang="en-US" sz="1400" dirty="0"/>
              <a:t>MySQL/Aurora</a:t>
            </a:r>
          </a:p>
          <a:p>
            <a:pPr>
              <a:lnSpc>
                <a:spcPct val="150000"/>
              </a:lnSpc>
            </a:pPr>
            <a:r>
              <a:rPr lang="en-US" sz="1400" b="1" dirty="0"/>
              <a:t>Protocol: </a:t>
            </a:r>
            <a:r>
              <a:rPr lang="en-US" sz="1400" dirty="0"/>
              <a:t>TCP</a:t>
            </a:r>
          </a:p>
          <a:p>
            <a:pPr>
              <a:lnSpc>
                <a:spcPct val="150000"/>
              </a:lnSpc>
            </a:pPr>
            <a:r>
              <a:rPr lang="en-US" sz="1400" b="1" dirty="0"/>
              <a:t>Port</a:t>
            </a:r>
            <a:r>
              <a:rPr lang="en-US" sz="1400" dirty="0"/>
              <a:t>: 3306</a:t>
            </a:r>
          </a:p>
          <a:p>
            <a:pPr>
              <a:lnSpc>
                <a:spcPct val="150000"/>
              </a:lnSpc>
            </a:pPr>
            <a:r>
              <a:rPr lang="en-US" sz="1400" dirty="0"/>
              <a:t>Copy the </a:t>
            </a:r>
            <a:r>
              <a:rPr lang="en-US" sz="1400" b="1" dirty="0"/>
              <a:t>Endpoint </a:t>
            </a:r>
          </a:p>
          <a:p>
            <a:pPr>
              <a:lnSpc>
                <a:spcPct val="150000"/>
              </a:lnSpc>
            </a:pPr>
            <a:r>
              <a:rPr lang="en-US" sz="1400" dirty="0"/>
              <a:t>Note down the </a:t>
            </a:r>
            <a:r>
              <a:rPr lang="en-US" sz="1400" b="1" dirty="0"/>
              <a:t>Port (3306), admin, and Password</a:t>
            </a:r>
          </a:p>
        </p:txBody>
      </p:sp>
    </p:spTree>
    <p:extLst>
      <p:ext uri="{BB962C8B-B14F-4D97-AF65-F5344CB8AC3E}">
        <p14:creationId xmlns:p14="http://schemas.microsoft.com/office/powerpoint/2010/main" val="3972004"/>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TM03457510[[fn=Savon]]</Template>
  <TotalTime>1652</TotalTime>
  <Words>1257</Words>
  <Application>Microsoft Office PowerPoint</Application>
  <PresentationFormat>Widescreen</PresentationFormat>
  <Paragraphs>218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Calibri</vt:lpstr>
      <vt:lpstr>Century Gothic</vt:lpstr>
      <vt:lpstr>DM Sans Medium</vt:lpstr>
      <vt:lpstr>Karla</vt:lpstr>
      <vt:lpstr>ui-sans-serif</vt:lpstr>
      <vt:lpstr>Univers Condensed Light</vt:lpstr>
      <vt:lpstr>Office Theme</vt:lpstr>
      <vt:lpstr>Amazon RDS Free Storage Space Alarm Setup</vt:lpstr>
      <vt:lpstr>Agenda</vt:lpstr>
      <vt:lpstr>Introduction </vt:lpstr>
      <vt:lpstr>Overview of the Solution</vt:lpstr>
      <vt:lpstr>Prerequisites</vt:lpstr>
      <vt:lpstr>Steps to Create an RDS Instance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Gaddam Deekshitha</dc:creator>
  <cp:lastModifiedBy>Gaddam Deekshitha</cp:lastModifiedBy>
  <cp:revision>3</cp:revision>
  <dcterms:created xsi:type="dcterms:W3CDTF">2025-01-31T04:39:23Z</dcterms:created>
  <dcterms:modified xsi:type="dcterms:W3CDTF">2025-02-04T08:01:47Z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